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2" r:id="rId4"/>
    <p:sldId id="273" r:id="rId5"/>
    <p:sldId id="259" r:id="rId6"/>
    <p:sldId id="268" r:id="rId7"/>
    <p:sldId id="266" r:id="rId8"/>
    <p:sldId id="265" r:id="rId9"/>
    <p:sldId id="269" r:id="rId10"/>
    <p:sldId id="270" r:id="rId11"/>
    <p:sldId id="272" r:id="rId12"/>
    <p:sldId id="274" r:id="rId13"/>
    <p:sldId id="275" r:id="rId14"/>
    <p:sldId id="276" r:id="rId15"/>
    <p:sldId id="278" r:id="rId16"/>
    <p:sldId id="281" r:id="rId17"/>
    <p:sldId id="284" r:id="rId18"/>
    <p:sldId id="282" r:id="rId19"/>
    <p:sldId id="283" r:id="rId20"/>
    <p:sldId id="277" r:id="rId21"/>
    <p:sldId id="2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avan Miles-Mason" initials="EM" lastIdx="1" clrIdx="0">
    <p:extLst>
      <p:ext uri="{19B8F6BF-5375-455C-9EA6-DF929625EA0E}">
        <p15:presenceInfo xmlns:p15="http://schemas.microsoft.com/office/powerpoint/2012/main" userId="d1b364e5a7b2d3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286C"/>
    <a:srgbClr val="28A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34" autoAdjust="0"/>
    <p:restoredTop sz="86462" autoAdjust="0"/>
  </p:normalViewPr>
  <p:slideViewPr>
    <p:cSldViewPr snapToGrid="0" snapToObjects="1">
      <p:cViewPr varScale="1">
        <p:scale>
          <a:sx n="99" d="100"/>
          <a:sy n="99" d="100"/>
        </p:scale>
        <p:origin x="234" y="84"/>
      </p:cViewPr>
      <p:guideLst/>
    </p:cSldViewPr>
  </p:slideViewPr>
  <p:outlineViewPr>
    <p:cViewPr>
      <p:scale>
        <a:sx n="33" d="100"/>
        <a:sy n="33" d="100"/>
      </p:scale>
      <p:origin x="0" y="-6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5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6T18:57:58.253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66437-78B7-9742-97B2-3D064D208C7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302CC-6C89-1E4A-9BEA-F3882C2A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2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disorder marked by an ongoing pattern of inattention and/or hyperactivity-impulsivity that interferes with functioning or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18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Novel problem solving: ability to flexibly</a:t>
            </a:r>
            <a:r>
              <a:rPr lang="en-US" baseline="0" dirty="0"/>
              <a:t> reason with novel information, (engage in non-rote learning)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4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09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4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4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57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Multimodal Treatment Study for ADHD (MTA Group) 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14-month Randomized Clinical Trial of Treatment Strategies for ADHD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questions: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long-term medication and behavioral treatments compare with one another?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there additional benefits when they are used together?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effectiveness of systematic, carefully delivered treatments vs. routine community care?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 Conditions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Behavioral treatment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Medication treatment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 treatment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care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Medication alone had significant improvements in academics, social skills, reduction of anxiety, and parent-child relationships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best outcome was achieved with combination of medication and behavioral interventions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lot of under-dosing in routine community care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Retest on medications after a few months - improvements in: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 motor precision (NEPSY)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 span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sustained visual attention (CPT)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12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2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8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Adults must meet 5 criteria, though they may present differently such as hyperactivity may appear as extreme restlessness or wearing others out with their activity.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would require 3 of the previous criteria minus hyperactivity.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</a:t>
            </a:r>
            <a:r>
              <a:rPr lang="en-US" baseline="0" dirty="0"/>
              <a:t> common in boys than girls 14.5% of boys 6.5% of girls  More than twice as common. Girls may even be more underdiagnosed in the context of inattentive behaviors.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6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Behaviorally defined disorder:</a:t>
            </a:r>
            <a:r>
              <a:rPr lang="en-US" baseline="0" dirty="0"/>
              <a:t> often diagnosed by a pediatrician after a brief office visit using checklists. Can be difficult to “tease apart” all of the contributing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66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ADHD symptoms can change over time as a person 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1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Adults must meet 5 criteria, though they may present differently such as hyperactivity may appear as extreme restlessness or wearing others out with their activity.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would require 3 of the previous criteria minus hyperactivity.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05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Adults must meet 5 criteria, though they may present differently such as hyperactivity may appear as extreme restlessness or wearing others out with their activity.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would require 3 of the previous criteria minus hyperactivity.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70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8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Functional MRI study which showed unusual activity in specific brain regions for children with ADHD, frontal striatal region and also visual cortex implicated in sight in visual processing. Take away: attention is a complex process involving multiple brain systems and how the interact. There are real, measurable differences in children with ADHD’s brain’s function compared to “typical” children or controls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24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</a:t>
            </a:r>
            <a:r>
              <a:rPr lang="en-US" baseline="0" dirty="0"/>
              <a:t> are series of skills that are typically impaired in students with ADHD. </a:t>
            </a:r>
            <a:r>
              <a:rPr lang="en-US" dirty="0"/>
              <a:t>They are essential to our</a:t>
            </a:r>
            <a:r>
              <a:rPr lang="en-US" baseline="0" dirty="0"/>
              <a:t> ability to marshal or natural abilities and knowledge to produce output. Break down, sequence and organize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302CC-6C89-1E4A-9BEA-F3882C2AB9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84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E0AF-4A08-AB48-847F-7CA39396B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F89DF-A090-FB41-BFB5-40B4B70B1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75418-70A0-D94C-A09D-2A054A7D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802ED-7041-B64F-95E9-D1AD0169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B0201-9DFA-F645-B764-95EEC507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58F7-DC52-5941-BD54-BDF9AB12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81B64-D529-5C46-9131-DAFF3B244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CFFD6-B340-B04B-808E-E9E048B2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E3AC4-374D-044E-A3DB-37076848A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994B8-4599-7843-8522-7DBAF561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7F0690-88A2-D344-9825-531532934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11487-649D-824A-8A94-814CD4C6E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83FC7-93F1-5C44-9C4C-BE1F501C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8FB25-9700-DB4E-88FE-7D0D04B4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872AF-B805-DC4C-B426-64F53D83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6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4313-DD10-4446-AADA-26C736363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84A2E-158F-D542-9332-EE4F3C2D6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2116B-BDE4-7542-B198-3CB0524C7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BAB5C-364C-A94E-B4C6-33CFBB6AF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43856-60E3-6844-AF0F-ABC8593C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5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5F757-B916-7745-B6FA-BE54A3F4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4EF34-B188-D34F-B75C-A4AB64BAA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579AA-5B8E-3C41-B2A8-5BF24E73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0F4F5-992B-7D4E-BB47-3E24DA371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B4856-58DA-9A43-9852-0C37EC3F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1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65C6-EB28-B741-89EC-6DB141E3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915E1-FFAD-264D-8D18-44612A461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1DC6B-303F-644A-9F15-434CDF7A7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1604B-0E17-8441-854E-394F93CEF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A5929-7CE5-044B-9C55-A1610548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74921-F316-C64A-A9E1-0F6080F5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9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F6EB-4394-0449-939C-02A54A1FB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D0263-9A89-6D48-A916-8958DFB50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71510-571E-7847-8450-CCB9F34AD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1D74D-27CD-574E-BBA9-90419259E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B2BE8-3F69-1D46-AC42-C62AF5310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8F4CA6-0315-F34F-8302-BAB34F5EA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55A986-56AF-0247-AFF3-43A542EE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FAC90E-B1B4-8748-8400-B5503386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28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CD612-6CD2-364A-BAF0-2D29A0635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E13A1-4E5B-4845-A558-B53FFA66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3CEEF0-35C4-8745-BC13-58B3F2B4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707211-E4AA-504A-AD0A-66214191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6F55D5-40A8-1145-926B-B6A5A54D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DEBB39-F72B-ED40-9205-0ABC3C8C4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84D64-00E7-0D45-A265-AEA0BCAD4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6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3504-4E94-0D44-873E-8DC2F6637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4AA7F-4ABA-3C46-9D02-A60C4D1E5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E08FB-E056-DB40-B6DC-8A0545E73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E50D6-879C-DF4E-A67B-56C633F50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33AB8-7F17-024F-8C3F-F7D162AA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88D60-DEE6-2642-A457-9BDA395F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8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42C92-62B1-F34C-BEE4-233C1DEA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06530-193D-A041-97C5-EFBAB840E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D42D6-5BB0-F847-8EB5-791738A47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24787-7E83-A145-8E65-B5918C2EB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3E45D-EE6F-E946-A9E1-6A34511C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C1509-2656-D24C-8518-C05A61E8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03CA30-0B60-B143-AB60-9BC46F0E3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CF7BE-E79C-BB46-8E9F-291413AA0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A64D8-6EBE-2F44-A5F4-68BD60A01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4B9B3-9F93-8B42-B37C-DADBBEEB534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33BBA-2D9A-AF42-9B2C-97F06058B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3C688-FA82-5642-A6B0-BCEAB3AD3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383EA-876C-454A-9803-8686C6DA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3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eavanmilesmasonphd@gmail.com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hyperlink" Target="mailto:reneefolsomphd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A13AD2-4D52-7F44-9DFC-19C10D3A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1" b="1154"/>
          <a:stretch/>
        </p:blipFill>
        <p:spPr>
          <a:xfrm flipH="1">
            <a:off x="0" y="0"/>
            <a:ext cx="1221111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8F715E5-999A-BE4E-B44A-3B85BD68C0B6}"/>
              </a:ext>
            </a:extLst>
          </p:cNvPr>
          <p:cNvSpPr txBox="1">
            <a:spLocks/>
          </p:cNvSpPr>
          <p:nvPr/>
        </p:nvSpPr>
        <p:spPr>
          <a:xfrm>
            <a:off x="0" y="4054558"/>
            <a:ext cx="5395330" cy="429468"/>
          </a:xfrm>
          <a:prstGeom prst="rect">
            <a:avLst/>
          </a:prstGeom>
          <a:solidFill>
            <a:srgbClr val="A8286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ADHD Overview Diagnosis &amp; Treatment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9238E14-6378-904C-8BFB-8137BC82D1C3}"/>
              </a:ext>
            </a:extLst>
          </p:cNvPr>
          <p:cNvSpPr txBox="1">
            <a:spLocks/>
          </p:cNvSpPr>
          <p:nvPr/>
        </p:nvSpPr>
        <p:spPr>
          <a:xfrm>
            <a:off x="1008993" y="4871633"/>
            <a:ext cx="4346172" cy="7993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 spc="60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pPr algn="r"/>
            <a:r>
              <a:rPr lang="en-US" sz="1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October 07, 2019</a:t>
            </a:r>
          </a:p>
          <a:p>
            <a:pPr algn="r"/>
            <a:endParaRPr lang="en-US" sz="1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" panose="020B0503020202020204" pitchFamily="34" charset="0"/>
            </a:endParaRPr>
          </a:p>
          <a:p>
            <a:pPr algn="r"/>
            <a:r>
              <a:rPr lang="en-US" sz="1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Concord Comprehensive Neuropsychology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37BE2-22F3-B548-91B0-ACF2BB58F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293"/>
          <a:stretch/>
        </p:blipFill>
        <p:spPr>
          <a:xfrm flipH="1">
            <a:off x="5276088" y="5225603"/>
            <a:ext cx="261932" cy="53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5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E8C248-6BBA-834D-B234-3DEBEA321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08"/>
          <a:stretch/>
        </p:blipFill>
        <p:spPr>
          <a:xfrm flipH="1">
            <a:off x="3025143" y="-22860"/>
            <a:ext cx="285380" cy="5372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223625-DFFD-A940-8372-670DD793EDD0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>
                <a:latin typeface="Avenir Next" panose="020B0503020202020204" pitchFamily="34" charset="0"/>
              </a:rPr>
              <a:t>Concord Comprehensive Neuropsychology Services</a:t>
            </a:r>
            <a:endParaRPr lang="en-US" sz="1200" spc="300" dirty="0">
              <a:latin typeface="Avenir Next" panose="020B0503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D956B5-0590-6840-BA8A-55C28B1359B6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A8286C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318B86-194C-D84F-8146-6E011A7872F7}"/>
              </a:ext>
            </a:extLst>
          </p:cNvPr>
          <p:cNvCxnSpPr/>
          <p:nvPr/>
        </p:nvCxnSpPr>
        <p:spPr>
          <a:xfrm>
            <a:off x="3125164" y="1365813"/>
            <a:ext cx="0" cy="4595149"/>
          </a:xfrm>
          <a:prstGeom prst="line">
            <a:avLst/>
          </a:prstGeom>
          <a:ln>
            <a:solidFill>
              <a:srgbClr val="A828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621838" y="1499920"/>
            <a:ext cx="2346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Additional Required</a:t>
            </a:r>
          </a:p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Conditions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EA818A-3D74-0C46-9C00-D121D8967ADC}"/>
              </a:ext>
            </a:extLst>
          </p:cNvPr>
          <p:cNvSpPr/>
          <p:nvPr/>
        </p:nvSpPr>
        <p:spPr>
          <a:xfrm>
            <a:off x="-11916" y="33468"/>
            <a:ext cx="12191997" cy="891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E5E18B-DE5B-1E4C-8652-DF81EDE544A5}"/>
              </a:ext>
            </a:extLst>
          </p:cNvPr>
          <p:cNvSpPr/>
          <p:nvPr/>
        </p:nvSpPr>
        <p:spPr>
          <a:xfrm>
            <a:off x="4370544" y="304318"/>
            <a:ext cx="2496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             ADHD Brain Scan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F5513-532E-434B-ABFB-0D2999F91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0" t="3534" r="1563" b="3887"/>
          <a:stretch/>
        </p:blipFill>
        <p:spPr>
          <a:xfrm>
            <a:off x="0" y="925069"/>
            <a:ext cx="12192000" cy="60782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92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B88EA9-6B1F-A844-83F7-AF99FF1E018C}"/>
              </a:ext>
            </a:extLst>
          </p:cNvPr>
          <p:cNvSpPr/>
          <p:nvPr/>
        </p:nvSpPr>
        <p:spPr>
          <a:xfrm>
            <a:off x="0" y="0"/>
            <a:ext cx="12275820" cy="6858000"/>
          </a:xfrm>
          <a:prstGeom prst="rect">
            <a:avLst/>
          </a:prstGeom>
          <a:solidFill>
            <a:srgbClr val="A82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300677-CE45-A041-BAD5-F9F1E9FEC2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920" y="2847311"/>
            <a:ext cx="11084560" cy="17907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900" b="1" dirty="0">
                <a:solidFill>
                  <a:schemeClr val="bg1"/>
                </a:solidFill>
                <a:latin typeface="Avenir Next" panose="020B0503020202020204" pitchFamily="34" charset="0"/>
              </a:rPr>
              <a:t>Executive Functions: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b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venir Next" panose="020B0503020202020204" pitchFamily="34" charset="0"/>
              </a:rPr>
              <a:t>The “CEO” of the Brain is a set of mental skills that help us organize our thoughts and behaviors, and engage in goal-directed behaviors</a:t>
            </a:r>
            <a:b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36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752EA8-1B0D-E942-B00D-1FF384383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70"/>
          <a:stretch/>
        </p:blipFill>
        <p:spPr>
          <a:xfrm flipH="1">
            <a:off x="3051207" y="-22860"/>
            <a:ext cx="259315" cy="5372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F98FE6-82EC-B646-833A-78D0DEE812D2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 dirty="0">
                <a:latin typeface="Avenir Next" panose="020B0503020202020204" pitchFamily="34" charset="0"/>
              </a:rPr>
              <a:t>Concord Comprehensive Neuropsychology Services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A28D7D-3BD6-BF4C-87E4-3581FD025902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333961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5C94E-743F-034D-A846-79C839CB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998" y="-11853"/>
            <a:ext cx="9720001" cy="6858000"/>
          </a:xfrm>
          <a:prstGeom prst="rect">
            <a:avLst/>
          </a:prstGeom>
        </p:spPr>
      </p:pic>
      <p:sp>
        <p:nvSpPr>
          <p:cNvPr id="29" name="Title 5">
            <a:extLst>
              <a:ext uri="{FF2B5EF4-FFF2-40B4-BE49-F238E27FC236}">
                <a16:creationId xmlns:a16="http://schemas.microsoft.com/office/drawing/2014/main" id="{7C7B75DB-569B-6F4E-B3E7-F57936A17FDB}"/>
              </a:ext>
            </a:extLst>
          </p:cNvPr>
          <p:cNvSpPr txBox="1">
            <a:spLocks/>
          </p:cNvSpPr>
          <p:nvPr/>
        </p:nvSpPr>
        <p:spPr>
          <a:xfrm>
            <a:off x="-137160" y="-22860"/>
            <a:ext cx="4130936" cy="6960870"/>
          </a:xfrm>
          <a:prstGeom prst="rect">
            <a:avLst/>
          </a:prstGeom>
          <a:solidFill>
            <a:srgbClr val="A8286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196075" y="1499920"/>
            <a:ext cx="3464465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-Working Memory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A system for temporarily storing and manipulating information, which is necessary for a wide range of cognitive tasks.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Allows us to keep information “in mind” for a short period of time to use that information in our thinking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-Novel Problem Solving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E26DEA8-5E7A-8B4C-952C-04C1C4C6B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470"/>
          <a:stretch/>
        </p:blipFill>
        <p:spPr>
          <a:xfrm flipH="1">
            <a:off x="3051207" y="-22860"/>
            <a:ext cx="259315" cy="53726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60CC2F8-9A63-0E48-B6A2-125ADEF61744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3731514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FB092-980F-5A45-B8D7-B90F454EE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BCCCF28F-C119-3143-A96B-3885C7FC9671}"/>
              </a:ext>
            </a:extLst>
          </p:cNvPr>
          <p:cNvSpPr txBox="1">
            <a:spLocks/>
          </p:cNvSpPr>
          <p:nvPr/>
        </p:nvSpPr>
        <p:spPr>
          <a:xfrm>
            <a:off x="-137160" y="-22860"/>
            <a:ext cx="4130936" cy="6960870"/>
          </a:xfrm>
          <a:prstGeom prst="rect">
            <a:avLst/>
          </a:prstGeom>
          <a:solidFill>
            <a:srgbClr val="A8286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196075" y="1499920"/>
            <a:ext cx="34644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ISIS</a:t>
            </a:r>
          </a:p>
          <a:p>
            <a:pPr algn="r"/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nitiate – What deserves my attention?  How do I get started?</a:t>
            </a:r>
          </a:p>
          <a:p>
            <a:pPr algn="r"/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S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ustain – Can I focus my attention and concentration adequately?</a:t>
            </a:r>
          </a:p>
          <a:p>
            <a:pPr algn="r"/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nhibit – Can I “let go” and stop what I was doing when appropriate?</a:t>
            </a:r>
          </a:p>
          <a:p>
            <a:pPr algn="r"/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S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hift – Can I shift focus smoothly and switch the target of my attention?</a:t>
            </a:r>
          </a:p>
          <a:p>
            <a:pPr algn="r"/>
            <a:endParaRPr lang="en-US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C750D6-EE05-1849-9938-AF798BEF4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470"/>
          <a:stretch/>
        </p:blipFill>
        <p:spPr>
          <a:xfrm flipH="1">
            <a:off x="3051207" y="-22860"/>
            <a:ext cx="259315" cy="5372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AECC8F-8BE6-6E48-8905-DB11698A0B8C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67509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24B5D-9061-1B41-81BF-C7331497F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BCCCF28F-C119-3143-A96B-3885C7FC9671}"/>
              </a:ext>
            </a:extLst>
          </p:cNvPr>
          <p:cNvSpPr txBox="1">
            <a:spLocks/>
          </p:cNvSpPr>
          <p:nvPr/>
        </p:nvSpPr>
        <p:spPr>
          <a:xfrm>
            <a:off x="-137160" y="-22860"/>
            <a:ext cx="4130936" cy="6960870"/>
          </a:xfrm>
          <a:prstGeom prst="rect">
            <a:avLst/>
          </a:prstGeom>
          <a:solidFill>
            <a:srgbClr val="A8286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196075" y="1499920"/>
            <a:ext cx="34644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Emotional Self Regulation</a:t>
            </a:r>
          </a:p>
          <a:p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Expressing feelings appropriately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	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Understanding and managing feelings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	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Controlling impulses and gratification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	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Reducing Stress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	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Knowing the difference between feelings and actions</a:t>
            </a:r>
          </a:p>
          <a:p>
            <a:pPr algn="r"/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8C248-6BBA-834D-B234-3DEBEA321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379"/>
          <a:stretch/>
        </p:blipFill>
        <p:spPr>
          <a:xfrm flipH="1">
            <a:off x="3049859" y="-22860"/>
            <a:ext cx="260664" cy="5372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D956B5-0590-6840-BA8A-55C28B1359B6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3245633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318B86-194C-D84F-8146-6E011A7872F7}"/>
              </a:ext>
            </a:extLst>
          </p:cNvPr>
          <p:cNvCxnSpPr/>
          <p:nvPr/>
        </p:nvCxnSpPr>
        <p:spPr>
          <a:xfrm>
            <a:off x="3125164" y="1365813"/>
            <a:ext cx="0" cy="4595149"/>
          </a:xfrm>
          <a:prstGeom prst="line">
            <a:avLst/>
          </a:prstGeom>
          <a:ln>
            <a:solidFill>
              <a:srgbClr val="A828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369204" y="1499920"/>
            <a:ext cx="2598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Comorbidities</a:t>
            </a:r>
          </a:p>
          <a:p>
            <a:pPr algn="r"/>
            <a:r>
              <a:rPr lang="en-US" dirty="0">
                <a:solidFill>
                  <a:srgbClr val="A8286C"/>
                </a:solidFill>
                <a:latin typeface="Avenir Next" panose="020B0503020202020204" pitchFamily="34" charset="0"/>
              </a:rPr>
              <a:t>(additional conditions)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3C1FE-9323-F643-B83A-450909E4542D}"/>
              </a:ext>
            </a:extLst>
          </p:cNvPr>
          <p:cNvSpPr/>
          <p:nvPr/>
        </p:nvSpPr>
        <p:spPr>
          <a:xfrm>
            <a:off x="3310523" y="1502292"/>
            <a:ext cx="83530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Learning Disabilities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Social Weaknesses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Anxiety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Depression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Autism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Or more severe neurological/biological conditions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50-90% of the time, students with ADHD can also have an additional diagnosis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E817A2-8771-4E4E-92F0-7633086C3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08"/>
          <a:stretch/>
        </p:blipFill>
        <p:spPr>
          <a:xfrm flipH="1">
            <a:off x="3025143" y="-22860"/>
            <a:ext cx="285380" cy="53726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27FB15-CEA4-E840-9864-FF971EAAAF53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 dirty="0">
                <a:latin typeface="Avenir Next" panose="020B0503020202020204" pitchFamily="34" charset="0"/>
              </a:rPr>
              <a:t>Concord Comprehensive Neuropsychology Services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28E3BB-1FBA-D04C-B337-38A28F04A303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A8286C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1427008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318B86-194C-D84F-8146-6E011A7872F7}"/>
              </a:ext>
            </a:extLst>
          </p:cNvPr>
          <p:cNvCxnSpPr/>
          <p:nvPr/>
        </p:nvCxnSpPr>
        <p:spPr>
          <a:xfrm>
            <a:off x="3125164" y="1365813"/>
            <a:ext cx="0" cy="4595149"/>
          </a:xfrm>
          <a:prstGeom prst="line">
            <a:avLst/>
          </a:prstGeom>
          <a:ln>
            <a:solidFill>
              <a:srgbClr val="A828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1609993" y="1499920"/>
            <a:ext cx="1358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Treatment</a:t>
            </a:r>
          </a:p>
          <a:p>
            <a:pPr algn="r"/>
            <a:r>
              <a:rPr lang="en-US" dirty="0">
                <a:solidFill>
                  <a:srgbClr val="A8286C"/>
                </a:solidFill>
                <a:latin typeface="Avenir Next" panose="020B0503020202020204" pitchFamily="34" charset="0"/>
              </a:rPr>
              <a:t>What helps?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3C1FE-9323-F643-B83A-450909E4542D}"/>
              </a:ext>
            </a:extLst>
          </p:cNvPr>
          <p:cNvSpPr/>
          <p:nvPr/>
        </p:nvSpPr>
        <p:spPr>
          <a:xfrm>
            <a:off x="3310523" y="1512452"/>
            <a:ext cx="83530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/>
              </a:rPr>
              <a:t>Medication: Stimulant Medications</a:t>
            </a:r>
          </a:p>
          <a:p>
            <a:endParaRPr lang="en-US" dirty="0">
              <a:latin typeface="Avenir Next" panose="020B0503020202020204"/>
            </a:endParaRPr>
          </a:p>
          <a:p>
            <a:r>
              <a:rPr lang="en-US" dirty="0">
                <a:latin typeface="Avenir Next" panose="020B0503020202020204"/>
              </a:rPr>
              <a:t>Behavioral Intervention </a:t>
            </a:r>
          </a:p>
          <a:p>
            <a:r>
              <a:rPr lang="en-US" dirty="0">
                <a:latin typeface="Avenir Next" panose="020B0503020202020204"/>
              </a:rPr>
              <a:t>	Behavioral plans</a:t>
            </a:r>
          </a:p>
          <a:p>
            <a:r>
              <a:rPr lang="en-US" dirty="0">
                <a:latin typeface="Avenir Next" panose="020B0503020202020204"/>
              </a:rPr>
              <a:t>	Reinforcement systems</a:t>
            </a:r>
          </a:p>
          <a:p>
            <a:endParaRPr lang="en-US" dirty="0">
              <a:latin typeface="Avenir Next" panose="020B0503020202020204"/>
            </a:endParaRPr>
          </a:p>
          <a:p>
            <a:r>
              <a:rPr lang="en-US" dirty="0">
                <a:latin typeface="Avenir Next" panose="020B0503020202020204"/>
              </a:rPr>
              <a:t>Accommodations in the Classroom</a:t>
            </a:r>
          </a:p>
          <a:p>
            <a:r>
              <a:rPr lang="en-US" dirty="0">
                <a:latin typeface="Avenir Next" panose="020B0503020202020204"/>
              </a:rPr>
              <a:t>	preferential seating </a:t>
            </a:r>
          </a:p>
          <a:p>
            <a:r>
              <a:rPr lang="en-US" dirty="0">
                <a:latin typeface="Avenir Next" panose="020B0503020202020204"/>
              </a:rPr>
              <a:t>	cueing for attention</a:t>
            </a:r>
          </a:p>
          <a:p>
            <a:r>
              <a:rPr lang="en-US" dirty="0">
                <a:latin typeface="Avenir Next" panose="020B0503020202020204"/>
              </a:rPr>
              <a:t>	checking for comprehension</a:t>
            </a:r>
          </a:p>
          <a:p>
            <a:r>
              <a:rPr lang="en-US" dirty="0">
                <a:latin typeface="Avenir Next" panose="020B0503020202020204"/>
              </a:rPr>
              <a:t>	graphic organizers</a:t>
            </a:r>
          </a:p>
          <a:p>
            <a:r>
              <a:rPr lang="en-US" dirty="0">
                <a:latin typeface="Avenir Next" panose="020B0503020202020204"/>
              </a:rPr>
              <a:t>	extended time on tests</a:t>
            </a:r>
          </a:p>
          <a:p>
            <a:r>
              <a:rPr lang="en-US" dirty="0">
                <a:latin typeface="Avenir Next" panose="020B0503020202020204"/>
              </a:rPr>
              <a:t>	separate setting to help with distractibility</a:t>
            </a:r>
          </a:p>
          <a:p>
            <a:r>
              <a:rPr lang="en-US" dirty="0">
                <a:latin typeface="Avenir Next" panose="020B0503020202020204"/>
              </a:rPr>
              <a:t>	preview and review of important information</a:t>
            </a:r>
          </a:p>
          <a:p>
            <a:r>
              <a:rPr lang="en-US" dirty="0">
                <a:latin typeface="Avenir Next" panose="020B0503020202020204"/>
              </a:rPr>
              <a:t>	assistance from an aide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E817A2-8771-4E4E-92F0-7633086C3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08"/>
          <a:stretch/>
        </p:blipFill>
        <p:spPr>
          <a:xfrm flipH="1">
            <a:off x="3025143" y="-22860"/>
            <a:ext cx="285380" cy="53726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27FB15-CEA4-E840-9864-FF971EAAAF53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 dirty="0">
                <a:latin typeface="Avenir Next" panose="020B0503020202020204" pitchFamily="34" charset="0"/>
              </a:rPr>
              <a:t>Concord Comprehensive Neuropsychology Services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28E3BB-1FBA-D04C-B337-38A28F04A303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A8286C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4199672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4611-930E-C245-86CF-15BE6C9B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89709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About medications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45326D4-E768-F649-B8FF-B113CDDCD9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419" b="144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44651-9557-EE46-B8ED-42C89D28A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7175"/>
            <a:ext cx="3932237" cy="4873625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venir Next" panose="020B0503020202020204" pitchFamily="34" charset="0"/>
              </a:rPr>
              <a:t>Stimulants (e.g., Ritalin) increase the availability of dopamine at the synaptic cleft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venir Next" panose="020B0503020202020204" pitchFamily="34" charset="0"/>
              </a:rPr>
              <a:t>Dopamine is created in the brainstem, moves throughout the brain, but there is a breakdown in absorption in receptor sites in prefrontal areas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venir Next" panose="020B0503020202020204" pitchFamily="34" charset="0"/>
              </a:rPr>
              <a:t>Stimulants inhibit reuptake into the presynaptic neuron, increasing the concentration of dopamine in the </a:t>
            </a:r>
            <a:r>
              <a:rPr lang="en-US" sz="1800" dirty="0" err="1">
                <a:latin typeface="Avenir Next" panose="020B0503020202020204" pitchFamily="34" charset="0"/>
              </a:rPr>
              <a:t>extraneuronal</a:t>
            </a:r>
            <a:r>
              <a:rPr lang="en-US" sz="1800" dirty="0">
                <a:latin typeface="Avenir Next" panose="020B0503020202020204" pitchFamily="34" charset="0"/>
              </a:rPr>
              <a:t> space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venir Next" panose="020B0503020202020204" pitchFamily="34" charset="0"/>
              </a:rPr>
              <a:t>This enhances neurotransmission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985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318B86-194C-D84F-8146-6E011A7872F7}"/>
              </a:ext>
            </a:extLst>
          </p:cNvPr>
          <p:cNvCxnSpPr/>
          <p:nvPr/>
        </p:nvCxnSpPr>
        <p:spPr>
          <a:xfrm>
            <a:off x="3125164" y="1365813"/>
            <a:ext cx="0" cy="4595149"/>
          </a:xfrm>
          <a:prstGeom prst="line">
            <a:avLst/>
          </a:prstGeom>
          <a:ln>
            <a:solidFill>
              <a:srgbClr val="A828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1609993" y="1499920"/>
            <a:ext cx="1358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Treatment</a:t>
            </a:r>
          </a:p>
          <a:p>
            <a:pPr algn="r"/>
            <a:r>
              <a:rPr lang="en-US" dirty="0">
                <a:solidFill>
                  <a:srgbClr val="A8286C"/>
                </a:solidFill>
                <a:latin typeface="Avenir Next" panose="020B0503020202020204" pitchFamily="34" charset="0"/>
              </a:rPr>
              <a:t>What helps?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3C1FE-9323-F643-B83A-450909E4542D}"/>
              </a:ext>
            </a:extLst>
          </p:cNvPr>
          <p:cNvSpPr/>
          <p:nvPr/>
        </p:nvSpPr>
        <p:spPr>
          <a:xfrm>
            <a:off x="3310523" y="1502292"/>
            <a:ext cx="83530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venir Next"/>
              </a:rPr>
              <a:t>Educational Intervention:</a:t>
            </a:r>
          </a:p>
          <a:p>
            <a:endParaRPr lang="en-US" dirty="0">
              <a:latin typeface="Avenir Next"/>
            </a:endParaRPr>
          </a:p>
          <a:p>
            <a:r>
              <a:rPr lang="en-US" dirty="0">
                <a:latin typeface="Avenir Next"/>
              </a:rPr>
              <a:t>Organizational Tutoring to build study skills, planning and organizational abilities</a:t>
            </a:r>
          </a:p>
          <a:p>
            <a:endParaRPr lang="en-US" dirty="0">
              <a:latin typeface="Avenir Next"/>
            </a:endParaRPr>
          </a:p>
          <a:p>
            <a:r>
              <a:rPr lang="en-US" dirty="0">
                <a:latin typeface="Avenir Next"/>
              </a:rPr>
              <a:t>Maintain organizational systems for tracking materials	</a:t>
            </a:r>
          </a:p>
          <a:p>
            <a:endParaRPr lang="en-US" dirty="0">
              <a:latin typeface="Avenir Next"/>
            </a:endParaRPr>
          </a:p>
          <a:p>
            <a:r>
              <a:rPr lang="en-US" dirty="0">
                <a:latin typeface="Avenir Next"/>
              </a:rPr>
              <a:t>Receive support through a </a:t>
            </a:r>
            <a:r>
              <a:rPr lang="en-US" b="1" dirty="0">
                <a:solidFill>
                  <a:srgbClr val="A8286C"/>
                </a:solidFill>
                <a:latin typeface="Avenir Next"/>
              </a:rPr>
              <a:t>504</a:t>
            </a:r>
            <a:r>
              <a:rPr lang="en-US" dirty="0">
                <a:latin typeface="Avenir Next"/>
              </a:rPr>
              <a:t> or </a:t>
            </a:r>
            <a:r>
              <a:rPr lang="en-US" b="1" dirty="0">
                <a:solidFill>
                  <a:srgbClr val="A8286C"/>
                </a:solidFill>
                <a:latin typeface="Avenir Next"/>
              </a:rPr>
              <a:t>IEP</a:t>
            </a:r>
            <a:r>
              <a:rPr lang="en-US" dirty="0">
                <a:latin typeface="Avenir Next"/>
              </a:rPr>
              <a:t> in school</a:t>
            </a:r>
          </a:p>
          <a:p>
            <a:endParaRPr lang="en-US" dirty="0">
              <a:latin typeface="Avenir Next"/>
            </a:endParaRPr>
          </a:p>
          <a:p>
            <a:r>
              <a:rPr lang="en-US" b="1" i="1" dirty="0">
                <a:latin typeface="Avenir Next" panose="020B0503020202020204"/>
              </a:rPr>
              <a:t>Research has consistently shown that multimodal intervention: </a:t>
            </a:r>
          </a:p>
          <a:p>
            <a:r>
              <a:rPr lang="en-US" dirty="0">
                <a:latin typeface="Avenir Next"/>
              </a:rPr>
              <a:t>behavioral and educational support + medication is the most effective.</a:t>
            </a:r>
          </a:p>
          <a:p>
            <a:endParaRPr lang="en-US" dirty="0">
              <a:latin typeface="Avenir Next"/>
            </a:endParaRPr>
          </a:p>
          <a:p>
            <a:r>
              <a:rPr lang="en-US" i="1" dirty="0">
                <a:solidFill>
                  <a:srgbClr val="A8286C"/>
                </a:solidFill>
                <a:latin typeface="Avenir Next"/>
              </a:rPr>
              <a:t>-social skills group		-nutrition</a:t>
            </a:r>
          </a:p>
          <a:p>
            <a:r>
              <a:rPr lang="en-US" i="1" dirty="0">
                <a:solidFill>
                  <a:srgbClr val="A8286C"/>
                </a:solidFill>
                <a:latin typeface="Avenir Next"/>
              </a:rPr>
              <a:t>-counseling/therapy		-sleep regulation	</a:t>
            </a:r>
          </a:p>
          <a:p>
            <a:r>
              <a:rPr lang="en-US" i="1" dirty="0">
                <a:solidFill>
                  <a:srgbClr val="A8286C"/>
                </a:solidFill>
                <a:latin typeface="Avenir Next"/>
              </a:rPr>
              <a:t>-educational intervention		-mindfulness</a:t>
            </a:r>
          </a:p>
          <a:p>
            <a:endParaRPr lang="en-US" dirty="0">
              <a:latin typeface="Avenir Nex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E817A2-8771-4E4E-92F0-7633086C3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08"/>
          <a:stretch/>
        </p:blipFill>
        <p:spPr>
          <a:xfrm flipH="1">
            <a:off x="3025143" y="-22860"/>
            <a:ext cx="285380" cy="53726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27FB15-CEA4-E840-9864-FF971EAAAF53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 dirty="0">
                <a:latin typeface="Avenir Next" panose="020B0503020202020204" pitchFamily="34" charset="0"/>
              </a:rPr>
              <a:t>Concord Comprehensive Neuropsychology Services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28E3BB-1FBA-D04C-B337-38A28F04A303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A8286C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326822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B88EA9-6B1F-A844-83F7-AF99FF1E018C}"/>
              </a:ext>
            </a:extLst>
          </p:cNvPr>
          <p:cNvSpPr/>
          <p:nvPr/>
        </p:nvSpPr>
        <p:spPr>
          <a:xfrm>
            <a:off x="0" y="0"/>
            <a:ext cx="12275820" cy="6858000"/>
          </a:xfrm>
          <a:prstGeom prst="rect">
            <a:avLst/>
          </a:prstGeom>
          <a:solidFill>
            <a:srgbClr val="A82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300677-CE45-A041-BAD5-F9F1E9FEC2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920" y="2214880"/>
            <a:ext cx="11084560" cy="3209290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Avenir Next"/>
              </a:rPr>
              <a:t>ADHD often affects students across all aspects of all their lives + need a comprehensive approach: </a:t>
            </a:r>
            <a:br>
              <a:rPr lang="en-US" dirty="0">
                <a:solidFill>
                  <a:schemeClr val="bg1"/>
                </a:solidFill>
                <a:latin typeface="Avenir Next"/>
              </a:rPr>
            </a:br>
            <a:br>
              <a:rPr lang="en-US" dirty="0">
                <a:solidFill>
                  <a:schemeClr val="bg1"/>
                </a:solidFill>
                <a:latin typeface="Avenir Next"/>
              </a:rPr>
            </a:br>
            <a:r>
              <a:rPr lang="en-US" b="1" dirty="0">
                <a:solidFill>
                  <a:schemeClr val="bg1"/>
                </a:solidFill>
                <a:latin typeface="Avenir Next"/>
              </a:rPr>
              <a:t>behavioral, educational, social, and psychopharmacological support.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752EA8-1B0D-E942-B00D-1FF384383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70"/>
          <a:stretch/>
        </p:blipFill>
        <p:spPr>
          <a:xfrm flipH="1">
            <a:off x="3051207" y="-22860"/>
            <a:ext cx="259315" cy="5372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F98FE6-82EC-B646-833A-78D0DEE812D2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 dirty="0">
                <a:latin typeface="Avenir Next" panose="020B0503020202020204" pitchFamily="34" charset="0"/>
              </a:rPr>
              <a:t>Concord Comprehensive Neuropsychology Services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A28D7D-3BD6-BF4C-87E4-3581FD025902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420524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34D83ED-FD5C-FE47-8AA0-F8B306644BD7}"/>
              </a:ext>
            </a:extLst>
          </p:cNvPr>
          <p:cNvSpPr/>
          <p:nvPr/>
        </p:nvSpPr>
        <p:spPr>
          <a:xfrm>
            <a:off x="0" y="4007735"/>
            <a:ext cx="12275820" cy="1817225"/>
          </a:xfrm>
          <a:prstGeom prst="rect">
            <a:avLst/>
          </a:prstGeom>
          <a:solidFill>
            <a:srgbClr val="A82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5CA3C7-6F22-DE4C-A65B-0DAE82A0A554}"/>
              </a:ext>
            </a:extLst>
          </p:cNvPr>
          <p:cNvSpPr/>
          <p:nvPr/>
        </p:nvSpPr>
        <p:spPr>
          <a:xfrm>
            <a:off x="0" y="1704373"/>
            <a:ext cx="12275820" cy="1817225"/>
          </a:xfrm>
          <a:prstGeom prst="rect">
            <a:avLst/>
          </a:prstGeom>
          <a:solidFill>
            <a:srgbClr val="A82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7D5021-C451-E547-A247-A87DB6A0E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708"/>
          <a:stretch/>
        </p:blipFill>
        <p:spPr>
          <a:xfrm flipH="1">
            <a:off x="3025143" y="-22860"/>
            <a:ext cx="285380" cy="53726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55784A-5EA9-724B-80D6-CF1687850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439" y="104561"/>
            <a:ext cx="5946439" cy="2432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200" spc="300" dirty="0">
                <a:latin typeface="Avenir Next" panose="020B0503020202020204" pitchFamily="34" charset="0"/>
              </a:rPr>
              <a:t>Concord Comprehensive Neuropsychology Services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188532-1512-2349-B335-3210B5443E7D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A8286C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E0FB7D-89DC-6E4D-909E-DC5BDA6BD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" y="4007734"/>
            <a:ext cx="2946400" cy="180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207313-C738-C344-98F2-FF04AA5CA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75" y="1692798"/>
            <a:ext cx="2806700" cy="18288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A701BB3-2E55-F34A-AA4F-8374CAC47BF3}"/>
              </a:ext>
            </a:extLst>
          </p:cNvPr>
          <p:cNvSpPr/>
          <p:nvPr/>
        </p:nvSpPr>
        <p:spPr>
          <a:xfrm>
            <a:off x="3025142" y="2130144"/>
            <a:ext cx="4116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Eavan</a:t>
            </a:r>
            <a:r>
              <a:rPr lang="en-US" sz="28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 Miles-Mason, 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PhD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B42AF8-F350-1743-99D3-E6F610B2F9D9}"/>
              </a:ext>
            </a:extLst>
          </p:cNvPr>
          <p:cNvSpPr/>
          <p:nvPr/>
        </p:nvSpPr>
        <p:spPr>
          <a:xfrm>
            <a:off x="3025142" y="4433506"/>
            <a:ext cx="4116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Renee Folsom, 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PhD</a:t>
            </a:r>
          </a:p>
        </p:txBody>
      </p:sp>
    </p:spTree>
    <p:extLst>
      <p:ext uri="{BB962C8B-B14F-4D97-AF65-F5344CB8AC3E}">
        <p14:creationId xmlns:p14="http://schemas.microsoft.com/office/powerpoint/2010/main" val="322684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309497-8D6C-6149-8F64-FBAC7368E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-22860"/>
            <a:ext cx="10363200" cy="690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E8C248-6BBA-834D-B234-3DEBEA321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708"/>
          <a:stretch/>
        </p:blipFill>
        <p:spPr>
          <a:xfrm flipH="1">
            <a:off x="3025143" y="-22860"/>
            <a:ext cx="285380" cy="5372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D956B5-0590-6840-BA8A-55C28B1359B6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A8286C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44643C-41FF-C54D-9D91-CA4A37B1014D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 dirty="0">
                <a:latin typeface="Avenir Next" panose="020B0503020202020204" pitchFamily="34" charset="0"/>
              </a:rPr>
              <a:t>Concord Comprehensive Neuropsychology Services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C3211CCB-3FC4-C04D-981C-E93C8B8C0A30}"/>
              </a:ext>
            </a:extLst>
          </p:cNvPr>
          <p:cNvSpPr txBox="1">
            <a:spLocks/>
          </p:cNvSpPr>
          <p:nvPr/>
        </p:nvSpPr>
        <p:spPr>
          <a:xfrm>
            <a:off x="0" y="4060025"/>
            <a:ext cx="5395330" cy="429468"/>
          </a:xfrm>
          <a:prstGeom prst="rect">
            <a:avLst/>
          </a:prstGeom>
          <a:solidFill>
            <a:srgbClr val="A8286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i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QUESTIONS?  </a:t>
            </a:r>
          </a:p>
        </p:txBody>
      </p:sp>
    </p:spTree>
    <p:extLst>
      <p:ext uri="{BB962C8B-B14F-4D97-AF65-F5344CB8AC3E}">
        <p14:creationId xmlns:p14="http://schemas.microsoft.com/office/powerpoint/2010/main" val="32380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4632E-BB9B-7E47-BB11-F3E1CC8A9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24"/>
          <a:stretch/>
        </p:blipFill>
        <p:spPr>
          <a:xfrm>
            <a:off x="3865419" y="-22860"/>
            <a:ext cx="8326582" cy="6960870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FA916170-E07F-8B49-A2C4-3078F03DD5A1}"/>
              </a:ext>
            </a:extLst>
          </p:cNvPr>
          <p:cNvSpPr txBox="1">
            <a:spLocks/>
          </p:cNvSpPr>
          <p:nvPr/>
        </p:nvSpPr>
        <p:spPr>
          <a:xfrm>
            <a:off x="-137160" y="-22860"/>
            <a:ext cx="4130936" cy="6960870"/>
          </a:xfrm>
          <a:prstGeom prst="rect">
            <a:avLst/>
          </a:prstGeom>
          <a:solidFill>
            <a:srgbClr val="A8286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E441A4-41B9-174D-8E5A-FE544B7294EC}"/>
              </a:ext>
            </a:extLst>
          </p:cNvPr>
          <p:cNvSpPr/>
          <p:nvPr/>
        </p:nvSpPr>
        <p:spPr>
          <a:xfrm>
            <a:off x="196075" y="951150"/>
            <a:ext cx="3464465" cy="419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Contact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dirty="0" err="1">
                <a:solidFill>
                  <a:schemeClr val="bg1"/>
                </a:solidFill>
                <a:latin typeface="Avenir Next" panose="020B0503020202020204" pitchFamily="34" charset="0"/>
              </a:rPr>
              <a:t>Eavan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 Miles-Mason, PhD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eavanmilesmasonphd@gmail.com</a:t>
            </a:r>
            <a:endParaRPr lang="en-US" sz="14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Renee Folsom, PhD</a:t>
            </a:r>
            <a:b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reneefolsomphd@gmail.com</a:t>
            </a:r>
            <a:endParaRPr lang="en-US" sz="14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(978) 341-4992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86 Baker Avenue Extension #301, Concord, MA 01742</a:t>
            </a: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b="1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www.CCNSPHD.com</a:t>
            </a:r>
            <a:endParaRPr lang="en-US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3BD272-604C-9F4A-92D5-B60CFE88A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32" y="5358080"/>
            <a:ext cx="26924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41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B88EA9-6B1F-A844-83F7-AF99FF1E018C}"/>
              </a:ext>
            </a:extLst>
          </p:cNvPr>
          <p:cNvSpPr/>
          <p:nvPr/>
        </p:nvSpPr>
        <p:spPr>
          <a:xfrm>
            <a:off x="0" y="0"/>
            <a:ext cx="12275820" cy="6858000"/>
          </a:xfrm>
          <a:prstGeom prst="rect">
            <a:avLst/>
          </a:prstGeom>
          <a:solidFill>
            <a:srgbClr val="A82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300677-CE45-A041-BAD5-F9F1E9FE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902618"/>
            <a:ext cx="11568545" cy="140053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What is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Attention-Deficit/Hyperactivity Disorder (ADHD)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13BAA3-1429-CB44-BFCB-5EBE3F1C3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928"/>
          <a:stretch/>
        </p:blipFill>
        <p:spPr>
          <a:xfrm flipH="1">
            <a:off x="3057985" y="-22860"/>
            <a:ext cx="252538" cy="53726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74F17A-6102-6D44-983A-DA576501EFA8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>
                <a:latin typeface="Avenir Next" panose="020B0503020202020204" pitchFamily="34" charset="0"/>
              </a:rPr>
              <a:t>Concord Comprehensive Neuropsychology Services</a:t>
            </a:r>
            <a:endParaRPr lang="en-US" sz="1200" spc="300" dirty="0">
              <a:latin typeface="Avenir Next" panose="020B05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11E2BC-043C-4A43-A459-A6EEA896E038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41157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B88EA9-6B1F-A844-83F7-AF99FF1E018C}"/>
              </a:ext>
            </a:extLst>
          </p:cNvPr>
          <p:cNvSpPr/>
          <p:nvPr/>
        </p:nvSpPr>
        <p:spPr>
          <a:xfrm>
            <a:off x="0" y="0"/>
            <a:ext cx="12275820" cy="6858000"/>
          </a:xfrm>
          <a:prstGeom prst="rect">
            <a:avLst/>
          </a:prstGeom>
          <a:solidFill>
            <a:srgbClr val="A82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300677-CE45-A041-BAD5-F9F1E9FE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41" y="2902618"/>
            <a:ext cx="8897549" cy="140053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5-11%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of kids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4-17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 have ADHD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13BAA3-1429-CB44-BFCB-5EBE3F1C3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928"/>
          <a:stretch/>
        </p:blipFill>
        <p:spPr>
          <a:xfrm flipH="1">
            <a:off x="3057985" y="-22860"/>
            <a:ext cx="252538" cy="53726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74F17A-6102-6D44-983A-DA576501EFA8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>
                <a:latin typeface="Avenir Next" panose="020B0503020202020204" pitchFamily="34" charset="0"/>
              </a:rPr>
              <a:t>Concord Comprehensive Neuropsychology Services</a:t>
            </a:r>
            <a:endParaRPr lang="en-US" sz="1200" spc="300" dirty="0">
              <a:latin typeface="Avenir Next" panose="020B05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11E2BC-043C-4A43-A459-A6EEA896E038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64533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E8C248-6BBA-834D-B234-3DEBEA321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08"/>
          <a:stretch/>
        </p:blipFill>
        <p:spPr>
          <a:xfrm flipH="1">
            <a:off x="3025143" y="-22860"/>
            <a:ext cx="285380" cy="5372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223625-DFFD-A940-8372-670DD793EDD0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>
                <a:latin typeface="Avenir Next" panose="020B0503020202020204" pitchFamily="34" charset="0"/>
              </a:rPr>
              <a:t>Concord Comprehensive Neuropsychology Services</a:t>
            </a:r>
            <a:endParaRPr lang="en-US" sz="1200" spc="300" dirty="0">
              <a:latin typeface="Avenir Next" panose="020B0503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D956B5-0590-6840-BA8A-55C28B1359B6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A8286C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318B86-194C-D84F-8146-6E011A7872F7}"/>
              </a:ext>
            </a:extLst>
          </p:cNvPr>
          <p:cNvCxnSpPr/>
          <p:nvPr/>
        </p:nvCxnSpPr>
        <p:spPr>
          <a:xfrm>
            <a:off x="3125164" y="1365813"/>
            <a:ext cx="0" cy="4595149"/>
          </a:xfrm>
          <a:prstGeom prst="line">
            <a:avLst/>
          </a:prstGeom>
          <a:ln>
            <a:solidFill>
              <a:srgbClr val="A828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1169295" y="1499920"/>
            <a:ext cx="179869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Inattentiveness</a:t>
            </a:r>
          </a:p>
          <a:p>
            <a:pPr algn="r"/>
            <a:endParaRPr lang="en-US" sz="2800" dirty="0">
              <a:solidFill>
                <a:srgbClr val="A8286C"/>
              </a:solidFill>
              <a:latin typeface="Avenir Next" panose="020B0503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3C1FE-9323-F643-B83A-450909E4542D}"/>
              </a:ext>
            </a:extLst>
          </p:cNvPr>
          <p:cNvSpPr/>
          <p:nvPr/>
        </p:nvSpPr>
        <p:spPr>
          <a:xfrm>
            <a:off x="3401963" y="677954"/>
            <a:ext cx="8353063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Next" panose="020B0503020202020204" pitchFamily="34" charset="0"/>
              </a:rPr>
              <a:t>OFTEN: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Fails to give close attention to details or makes careless mistakes in schoolwork, at work, or with other activities.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Trouble holding attention on tasks or play activities.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Does not seem to listen when spoken to directly.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Does not follow through on instructions and fails to finish schoolwork, chores, or duties in the workplace (e.g., loses focus, side-tracked).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Trouble organizing tasks and activities.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Avoids, dislikes, or is reluctant to do tasks that require mental effort over a long period of time (such as schoolwork or homework).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Loses things necessary for tasks and activities (e.g., school materials, pencils, books, tools, wallets, keys, paperwork, eyeglasses, mobile telephones).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Easily distracted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Forgetful in daily activities.</a:t>
            </a:r>
          </a:p>
          <a:p>
            <a:endParaRPr lang="en-US" sz="14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29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E8C248-6BBA-834D-B234-3DEBEA321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08"/>
          <a:stretch/>
        </p:blipFill>
        <p:spPr>
          <a:xfrm flipH="1">
            <a:off x="3025143" y="-22860"/>
            <a:ext cx="285380" cy="5372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223625-DFFD-A940-8372-670DD793EDD0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>
                <a:latin typeface="Avenir Next" panose="020B0503020202020204" pitchFamily="34" charset="0"/>
              </a:rPr>
              <a:t>Concord Comprehensive Neuropsychology Services</a:t>
            </a:r>
            <a:endParaRPr lang="en-US" sz="1200" spc="300" dirty="0">
              <a:latin typeface="Avenir Next" panose="020B0503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D956B5-0590-6840-BA8A-55C28B1359B6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A8286C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318B86-194C-D84F-8146-6E011A7872F7}"/>
              </a:ext>
            </a:extLst>
          </p:cNvPr>
          <p:cNvCxnSpPr/>
          <p:nvPr/>
        </p:nvCxnSpPr>
        <p:spPr>
          <a:xfrm>
            <a:off x="3125164" y="1365813"/>
            <a:ext cx="0" cy="4595149"/>
          </a:xfrm>
          <a:prstGeom prst="line">
            <a:avLst/>
          </a:prstGeom>
          <a:ln>
            <a:solidFill>
              <a:srgbClr val="A828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1161088" y="1499920"/>
            <a:ext cx="1806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Hyperactivity </a:t>
            </a:r>
          </a:p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and Impulsivity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3C1FE-9323-F643-B83A-450909E4542D}"/>
              </a:ext>
            </a:extLst>
          </p:cNvPr>
          <p:cNvSpPr/>
          <p:nvPr/>
        </p:nvSpPr>
        <p:spPr>
          <a:xfrm>
            <a:off x="3322439" y="1001119"/>
            <a:ext cx="835306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Next" panose="020B0503020202020204" pitchFamily="34" charset="0"/>
              </a:rPr>
              <a:t>OFTEN: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Fidgets with or taps hands or feet, or squirms in seat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Leaves seat in situations when remaining seated is expected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Runs about or climbs in situations where it is not appropriate 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Unable to play or take part in leisure activities quietly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Is “on the go;” acts as if “driven by a motor”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Talks excessively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Blurts out an answer before a question has been completed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Has trouble waiting their turn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Interrupts or intrudes on others (e.g., butts into conversations or games)</a:t>
            </a:r>
          </a:p>
          <a:p>
            <a:endParaRPr lang="en-US" sz="1600" dirty="0">
              <a:latin typeface="Avenir Next" panose="020B0503020202020204" pitchFamily="34" charset="0"/>
            </a:endParaRPr>
          </a:p>
          <a:p>
            <a:endParaRPr lang="en-US" sz="20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07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E8C248-6BBA-834D-B234-3DEBEA321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08"/>
          <a:stretch/>
        </p:blipFill>
        <p:spPr>
          <a:xfrm flipH="1">
            <a:off x="3025143" y="-22860"/>
            <a:ext cx="285380" cy="5372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223625-DFFD-A940-8372-670DD793EDD0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>
                <a:latin typeface="Avenir Next" panose="020B0503020202020204" pitchFamily="34" charset="0"/>
              </a:rPr>
              <a:t>Concord Comprehensive Neuropsychology Services</a:t>
            </a:r>
            <a:endParaRPr lang="en-US" sz="1200" spc="300" dirty="0">
              <a:latin typeface="Avenir Next" panose="020B0503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D956B5-0590-6840-BA8A-55C28B1359B6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A8286C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318B86-194C-D84F-8146-6E011A7872F7}"/>
              </a:ext>
            </a:extLst>
          </p:cNvPr>
          <p:cNvCxnSpPr/>
          <p:nvPr/>
        </p:nvCxnSpPr>
        <p:spPr>
          <a:xfrm>
            <a:off x="3125164" y="1365813"/>
            <a:ext cx="0" cy="4595149"/>
          </a:xfrm>
          <a:prstGeom prst="line">
            <a:avLst/>
          </a:prstGeom>
          <a:ln>
            <a:solidFill>
              <a:srgbClr val="A828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1706557" y="1499920"/>
            <a:ext cx="126143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3 Types of</a:t>
            </a:r>
          </a:p>
          <a:p>
            <a:pPr algn="r"/>
            <a:r>
              <a:rPr lang="en-US" sz="2800" dirty="0">
                <a:solidFill>
                  <a:srgbClr val="A8286C"/>
                </a:solidFill>
                <a:latin typeface="Avenir Next" panose="020B0503020202020204" pitchFamily="34" charset="0"/>
              </a:rPr>
              <a:t>ADHD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3C1FE-9323-F643-B83A-450909E4542D}"/>
              </a:ext>
            </a:extLst>
          </p:cNvPr>
          <p:cNvSpPr/>
          <p:nvPr/>
        </p:nvSpPr>
        <p:spPr>
          <a:xfrm>
            <a:off x="3310523" y="1494919"/>
            <a:ext cx="83530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Combined Presentation: </a:t>
            </a:r>
            <a:r>
              <a:rPr lang="en-US" dirty="0">
                <a:latin typeface="Avenir Next" panose="020B0503020202020204" pitchFamily="34" charset="0"/>
              </a:rPr>
              <a:t>if enough symptoms of both criteria inattention and hyperactivity-impulsivity were present for the past 6 months</a:t>
            </a:r>
          </a:p>
          <a:p>
            <a:endParaRPr lang="en-US" b="1" dirty="0">
              <a:solidFill>
                <a:srgbClr val="A8286C"/>
              </a:solidFill>
              <a:latin typeface="Avenir Next Demi Bold" panose="020B0503020202020204" pitchFamily="34" charset="0"/>
            </a:endParaRPr>
          </a:p>
          <a:p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Predominantly Inattentive Presentation: </a:t>
            </a:r>
            <a:r>
              <a:rPr lang="en-US" dirty="0">
                <a:latin typeface="Avenir Next" panose="020B0503020202020204" pitchFamily="34" charset="0"/>
              </a:rPr>
              <a:t>if enough symptoms of inattention, but not hyperactivity-impulsivity, were present for the past six months</a:t>
            </a:r>
          </a:p>
          <a:p>
            <a:pPr lvl="0"/>
            <a:endParaRPr lang="en-US" b="1" dirty="0">
              <a:solidFill>
                <a:srgbClr val="A8286C"/>
              </a:solidFill>
              <a:latin typeface="Avenir Next Demi Bold" panose="020B0503020202020204" pitchFamily="34" charset="0"/>
            </a:endParaRPr>
          </a:p>
          <a:p>
            <a:pPr lvl="0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Predominantly Hyperactive-Impulsive Presentation: </a:t>
            </a:r>
            <a:r>
              <a:rPr lang="en-US" dirty="0">
                <a:latin typeface="Avenir Next" panose="020B0503020202020204" pitchFamily="34" charset="0"/>
              </a:rPr>
              <a:t>if enough symptoms of hyperactivity-impulsivity, but not inattention, were present for the past six months.</a:t>
            </a:r>
          </a:p>
        </p:txBody>
      </p:sp>
    </p:spTree>
    <p:extLst>
      <p:ext uri="{BB962C8B-B14F-4D97-AF65-F5344CB8AC3E}">
        <p14:creationId xmlns:p14="http://schemas.microsoft.com/office/powerpoint/2010/main" val="220153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E8C248-6BBA-834D-B234-3DEBEA321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08"/>
          <a:stretch/>
        </p:blipFill>
        <p:spPr>
          <a:xfrm flipH="1">
            <a:off x="3025143" y="-22860"/>
            <a:ext cx="285380" cy="5372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223625-DFFD-A940-8372-670DD793EDD0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 dirty="0">
                <a:latin typeface="Avenir Next" panose="020B0503020202020204" pitchFamily="34" charset="0"/>
              </a:rPr>
              <a:t>Concord Comprehensive Neuropsychology Services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D956B5-0590-6840-BA8A-55C28B1359B6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A8286C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318B86-194C-D84F-8146-6E011A7872F7}"/>
              </a:ext>
            </a:extLst>
          </p:cNvPr>
          <p:cNvCxnSpPr/>
          <p:nvPr/>
        </p:nvCxnSpPr>
        <p:spPr>
          <a:xfrm>
            <a:off x="3125164" y="1365813"/>
            <a:ext cx="0" cy="4595149"/>
          </a:xfrm>
          <a:prstGeom prst="line">
            <a:avLst/>
          </a:prstGeom>
          <a:ln>
            <a:solidFill>
              <a:srgbClr val="A828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C30F981-F571-0247-B435-6F80146BEE2E}"/>
              </a:ext>
            </a:extLst>
          </p:cNvPr>
          <p:cNvSpPr/>
          <p:nvPr/>
        </p:nvSpPr>
        <p:spPr>
          <a:xfrm>
            <a:off x="621838" y="1499920"/>
            <a:ext cx="2346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Additional Required</a:t>
            </a:r>
          </a:p>
          <a:p>
            <a:pPr algn="r"/>
            <a:r>
              <a:rPr lang="en-US" b="1" dirty="0">
                <a:solidFill>
                  <a:srgbClr val="A8286C"/>
                </a:solidFill>
                <a:latin typeface="Avenir Next Demi Bold" panose="020B0503020202020204" pitchFamily="34" charset="0"/>
              </a:rPr>
              <a:t>Conditions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3C1FE-9323-F643-B83A-450909E4542D}"/>
              </a:ext>
            </a:extLst>
          </p:cNvPr>
          <p:cNvSpPr/>
          <p:nvPr/>
        </p:nvSpPr>
        <p:spPr>
          <a:xfrm>
            <a:off x="3310523" y="1502292"/>
            <a:ext cx="835306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Several inattentive or hyperactive-impulsive symptoms were present before age 12 years.</a:t>
            </a:r>
          </a:p>
          <a:p>
            <a:endParaRPr lang="en-US" sz="2000" dirty="0">
              <a:latin typeface="Avenir Next" panose="020B0503020202020204" pitchFamily="34" charset="0"/>
            </a:endParaRPr>
          </a:p>
          <a:p>
            <a:r>
              <a:rPr lang="en-US" sz="2000" dirty="0">
                <a:latin typeface="Avenir Next" panose="020B0503020202020204" pitchFamily="34" charset="0"/>
              </a:rPr>
              <a:t>Several symptoms are present in two or more settings (such as at home, school or work; with friends or relatives; in other activities).</a:t>
            </a:r>
          </a:p>
          <a:p>
            <a:endParaRPr lang="en-US" sz="2000" dirty="0">
              <a:latin typeface="Avenir Next" panose="020B0503020202020204" pitchFamily="34" charset="0"/>
            </a:endParaRPr>
          </a:p>
          <a:p>
            <a:r>
              <a:rPr lang="en-US" sz="2000" dirty="0">
                <a:latin typeface="Avenir Next" panose="020B0503020202020204" pitchFamily="34" charset="0"/>
              </a:rPr>
              <a:t>There is clear evidence that the symptoms interfere with, or reduce the quality of, social, school, or work functioning.</a:t>
            </a:r>
          </a:p>
          <a:p>
            <a:endParaRPr lang="en-US" sz="2000" dirty="0">
              <a:latin typeface="Avenir Next" panose="020B0503020202020204" pitchFamily="34" charset="0"/>
            </a:endParaRPr>
          </a:p>
          <a:p>
            <a:r>
              <a:rPr lang="en-US" sz="2000" dirty="0">
                <a:latin typeface="Avenir Next" panose="020B0503020202020204" pitchFamily="34" charset="0"/>
              </a:rPr>
              <a:t>The symptoms are not better explained by another mental disorder (such as a mood disorder, anxiety disorder, dissociative disorder, or a personality disorder). The symptoms do not happen only during the course of schizophrenia or another psychotic disorder.</a:t>
            </a:r>
          </a:p>
        </p:txBody>
      </p:sp>
    </p:spTree>
    <p:extLst>
      <p:ext uri="{BB962C8B-B14F-4D97-AF65-F5344CB8AC3E}">
        <p14:creationId xmlns:p14="http://schemas.microsoft.com/office/powerpoint/2010/main" val="3105056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B88EA9-6B1F-A844-83F7-AF99FF1E018C}"/>
              </a:ext>
            </a:extLst>
          </p:cNvPr>
          <p:cNvSpPr/>
          <p:nvPr/>
        </p:nvSpPr>
        <p:spPr>
          <a:xfrm>
            <a:off x="0" y="0"/>
            <a:ext cx="12275820" cy="6858000"/>
          </a:xfrm>
          <a:prstGeom prst="rect">
            <a:avLst/>
          </a:prstGeom>
          <a:solidFill>
            <a:srgbClr val="A82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300677-CE45-A041-BAD5-F9F1E9FE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02618"/>
            <a:ext cx="7055380" cy="140053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There is no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ADD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13BAA3-1429-CB44-BFCB-5EBE3F1C3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928"/>
          <a:stretch/>
        </p:blipFill>
        <p:spPr>
          <a:xfrm flipH="1">
            <a:off x="3057985" y="-22860"/>
            <a:ext cx="252538" cy="53726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74F17A-6102-6D44-983A-DA576501EFA8}"/>
              </a:ext>
            </a:extLst>
          </p:cNvPr>
          <p:cNvSpPr txBox="1">
            <a:spLocks/>
          </p:cNvSpPr>
          <p:nvPr/>
        </p:nvSpPr>
        <p:spPr>
          <a:xfrm>
            <a:off x="3322439" y="104561"/>
            <a:ext cx="5946439" cy="243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spc="300">
                <a:latin typeface="Avenir Next" panose="020B0503020202020204" pitchFamily="34" charset="0"/>
              </a:rPr>
              <a:t>Concord Comprehensive Neuropsychology Services</a:t>
            </a:r>
            <a:endParaRPr lang="en-US" sz="1200" spc="300" dirty="0">
              <a:latin typeface="Avenir Next" panose="020B05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11E2BC-043C-4A43-A459-A6EEA896E038}"/>
              </a:ext>
            </a:extLst>
          </p:cNvPr>
          <p:cNvSpPr/>
          <p:nvPr/>
        </p:nvSpPr>
        <p:spPr>
          <a:xfrm>
            <a:off x="0" y="76234"/>
            <a:ext cx="296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ADHD Overview Diagnosis &amp; Treatment</a:t>
            </a:r>
          </a:p>
        </p:txBody>
      </p:sp>
    </p:spTree>
    <p:extLst>
      <p:ext uri="{BB962C8B-B14F-4D97-AF65-F5344CB8AC3E}">
        <p14:creationId xmlns:p14="http://schemas.microsoft.com/office/powerpoint/2010/main" val="1790925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1301</Words>
  <Application>Microsoft Office PowerPoint</Application>
  <PresentationFormat>Widescreen</PresentationFormat>
  <Paragraphs>259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Avenir Next</vt:lpstr>
      <vt:lpstr>Avenir Next Demi Bold</vt:lpstr>
      <vt:lpstr>Calibri</vt:lpstr>
      <vt:lpstr>Calibri Light</vt:lpstr>
      <vt:lpstr>Office Theme</vt:lpstr>
      <vt:lpstr>PowerPoint Presentation</vt:lpstr>
      <vt:lpstr>PowerPoint Presentation</vt:lpstr>
      <vt:lpstr>What is Attention-Deficit/Hyperactivity Disorder (ADHD)?</vt:lpstr>
      <vt:lpstr>5-11% of kids 4-17 have ADHD.</vt:lpstr>
      <vt:lpstr>PowerPoint Presentation</vt:lpstr>
      <vt:lpstr>PowerPoint Presentation</vt:lpstr>
      <vt:lpstr>PowerPoint Presentation</vt:lpstr>
      <vt:lpstr>PowerPoint Presentation</vt:lpstr>
      <vt:lpstr>There is no ADD.</vt:lpstr>
      <vt:lpstr>PowerPoint Presentation</vt:lpstr>
      <vt:lpstr>  Executive Functions:  The “CEO” of the Brain is a set of mental skills that help us organize our thoughts and behaviors, and engage in goal-directed behaviors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medications</vt:lpstr>
      <vt:lpstr>PowerPoint Presentation</vt:lpstr>
      <vt:lpstr>ADHD often affects students across all aspects of all their lives + need a comprehensive approach:   behavioral, educational, social, and psychopharmacological support.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Durwin, Michael</dc:creator>
  <cp:lastModifiedBy>Eavan Miles-Mason</cp:lastModifiedBy>
  <cp:revision>48</cp:revision>
  <dcterms:created xsi:type="dcterms:W3CDTF">2019-10-05T19:52:13Z</dcterms:created>
  <dcterms:modified xsi:type="dcterms:W3CDTF">2019-10-09T14:00:07Z</dcterms:modified>
</cp:coreProperties>
</file>