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04" r:id="rId2"/>
    <p:sldMasterId id="2147483816" r:id="rId3"/>
  </p:sldMasterIdLst>
  <p:notesMasterIdLst>
    <p:notesMasterId r:id="rId30"/>
  </p:notesMasterIdLst>
  <p:sldIdLst>
    <p:sldId id="257" r:id="rId4"/>
    <p:sldId id="258" r:id="rId5"/>
    <p:sldId id="259" r:id="rId6"/>
    <p:sldId id="260" r:id="rId7"/>
    <p:sldId id="261" r:id="rId8"/>
    <p:sldId id="262" r:id="rId9"/>
    <p:sldId id="290" r:id="rId10"/>
    <p:sldId id="266" r:id="rId11"/>
    <p:sldId id="268" r:id="rId12"/>
    <p:sldId id="267" r:id="rId13"/>
    <p:sldId id="330" r:id="rId14"/>
    <p:sldId id="329" r:id="rId15"/>
    <p:sldId id="279" r:id="rId16"/>
    <p:sldId id="264" r:id="rId17"/>
    <p:sldId id="265" r:id="rId18"/>
    <p:sldId id="269" r:id="rId19"/>
    <p:sldId id="270" r:id="rId20"/>
    <p:sldId id="272" r:id="rId21"/>
    <p:sldId id="273" r:id="rId22"/>
    <p:sldId id="331" r:id="rId23"/>
    <p:sldId id="274" r:id="rId24"/>
    <p:sldId id="280" r:id="rId25"/>
    <p:sldId id="278" r:id="rId26"/>
    <p:sldId id="276" r:id="rId27"/>
    <p:sldId id="275" r:id="rId28"/>
    <p:sldId id="27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59A43A-40F8-4F30-A180-E2DC561D2AE7}" v="11" dt="2022-05-17T17:48:13.3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71" autoAdjust="0"/>
    <p:restoredTop sz="87055" autoAdjust="0"/>
  </p:normalViewPr>
  <p:slideViewPr>
    <p:cSldViewPr snapToGrid="0">
      <p:cViewPr varScale="1">
        <p:scale>
          <a:sx n="76" d="100"/>
          <a:sy n="76" d="100"/>
        </p:scale>
        <p:origin x="1050" y="90"/>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806" y="-6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Boyle" userId="6cc389ad0f0da729" providerId="LiveId" clId="{C759A43A-40F8-4F30-A180-E2DC561D2AE7}"/>
    <pc:docChg chg="custSel modSld">
      <pc:chgData name="Catherine Boyle" userId="6cc389ad0f0da729" providerId="LiveId" clId="{C759A43A-40F8-4F30-A180-E2DC561D2AE7}" dt="2022-05-17T17:50:58.064" v="392" actId="313"/>
      <pc:docMkLst>
        <pc:docMk/>
      </pc:docMkLst>
      <pc:sldChg chg="modSp mod">
        <pc:chgData name="Catherine Boyle" userId="6cc389ad0f0da729" providerId="LiveId" clId="{C759A43A-40F8-4F30-A180-E2DC561D2AE7}" dt="2022-05-17T13:10:37.933" v="2" actId="20577"/>
        <pc:sldMkLst>
          <pc:docMk/>
          <pc:sldMk cId="3732991985" sldId="257"/>
        </pc:sldMkLst>
        <pc:spChg chg="mod">
          <ac:chgData name="Catherine Boyle" userId="6cc389ad0f0da729" providerId="LiveId" clId="{C759A43A-40F8-4F30-A180-E2DC561D2AE7}" dt="2022-05-17T13:10:37.933" v="2" actId="20577"/>
          <ac:spMkLst>
            <pc:docMk/>
            <pc:sldMk cId="3732991985" sldId="257"/>
            <ac:spMk id="5125" creationId="{00000000-0000-0000-0000-000000000000}"/>
          </ac:spMkLst>
        </pc:spChg>
      </pc:sldChg>
      <pc:sldChg chg="modSp mod">
        <pc:chgData name="Catherine Boyle" userId="6cc389ad0f0da729" providerId="LiveId" clId="{C759A43A-40F8-4F30-A180-E2DC561D2AE7}" dt="2022-05-17T13:12:31.947" v="8" actId="20577"/>
        <pc:sldMkLst>
          <pc:docMk/>
          <pc:sldMk cId="2724689704" sldId="259"/>
        </pc:sldMkLst>
        <pc:spChg chg="mod">
          <ac:chgData name="Catherine Boyle" userId="6cc389ad0f0da729" providerId="LiveId" clId="{C759A43A-40F8-4F30-A180-E2DC561D2AE7}" dt="2022-05-17T13:12:31.947" v="8" actId="20577"/>
          <ac:spMkLst>
            <pc:docMk/>
            <pc:sldMk cId="2724689704" sldId="259"/>
            <ac:spMk id="11266" creationId="{00000000-0000-0000-0000-000000000000}"/>
          </ac:spMkLst>
        </pc:spChg>
      </pc:sldChg>
      <pc:sldChg chg="modSp mod">
        <pc:chgData name="Catherine Boyle" userId="6cc389ad0f0da729" providerId="LiveId" clId="{C759A43A-40F8-4F30-A180-E2DC561D2AE7}" dt="2022-05-17T17:37:54.640" v="103" actId="20577"/>
        <pc:sldMkLst>
          <pc:docMk/>
          <pc:sldMk cId="2692997532" sldId="265"/>
        </pc:sldMkLst>
        <pc:spChg chg="mod">
          <ac:chgData name="Catherine Boyle" userId="6cc389ad0f0da729" providerId="LiveId" clId="{C759A43A-40F8-4F30-A180-E2DC561D2AE7}" dt="2022-05-17T17:37:54.640" v="103" actId="20577"/>
          <ac:spMkLst>
            <pc:docMk/>
            <pc:sldMk cId="2692997532" sldId="265"/>
            <ac:spMk id="21512" creationId="{00000000-0000-0000-0000-000000000000}"/>
          </ac:spMkLst>
        </pc:spChg>
      </pc:sldChg>
      <pc:sldChg chg="modSp mod modNotesTx">
        <pc:chgData name="Catherine Boyle" userId="6cc389ad0f0da729" providerId="LiveId" clId="{C759A43A-40F8-4F30-A180-E2DC561D2AE7}" dt="2022-05-17T17:34:18.196" v="100" actId="27636"/>
        <pc:sldMkLst>
          <pc:docMk/>
          <pc:sldMk cId="3568566801" sldId="268"/>
        </pc:sldMkLst>
        <pc:spChg chg="mod">
          <ac:chgData name="Catherine Boyle" userId="6cc389ad0f0da729" providerId="LiveId" clId="{C759A43A-40F8-4F30-A180-E2DC561D2AE7}" dt="2022-05-17T17:34:18.196" v="100" actId="27636"/>
          <ac:spMkLst>
            <pc:docMk/>
            <pc:sldMk cId="3568566801" sldId="268"/>
            <ac:spMk id="9" creationId="{F4BADD3E-0CE4-40AF-ADDC-7BFCBCC2F8F8}"/>
          </ac:spMkLst>
        </pc:spChg>
      </pc:sldChg>
      <pc:sldChg chg="modSp mod">
        <pc:chgData name="Catherine Boyle" userId="6cc389ad0f0da729" providerId="LiveId" clId="{C759A43A-40F8-4F30-A180-E2DC561D2AE7}" dt="2022-05-17T17:50:58.064" v="392" actId="313"/>
        <pc:sldMkLst>
          <pc:docMk/>
          <pc:sldMk cId="3036075261" sldId="275"/>
        </pc:sldMkLst>
        <pc:spChg chg="mod">
          <ac:chgData name="Catherine Boyle" userId="6cc389ad0f0da729" providerId="LiveId" clId="{C759A43A-40F8-4F30-A180-E2DC561D2AE7}" dt="2022-05-17T17:50:58.064" v="392" actId="313"/>
          <ac:spMkLst>
            <pc:docMk/>
            <pc:sldMk cId="3036075261" sldId="275"/>
            <ac:spMk id="15365" creationId="{00000000-0000-0000-0000-000000000000}"/>
          </ac:spMkLst>
        </pc:spChg>
      </pc:sldChg>
      <pc:sldChg chg="modSp mod">
        <pc:chgData name="Catherine Boyle" userId="6cc389ad0f0da729" providerId="LiveId" clId="{C759A43A-40F8-4F30-A180-E2DC561D2AE7}" dt="2022-05-17T17:43:30.978" v="207" actId="313"/>
        <pc:sldMkLst>
          <pc:docMk/>
          <pc:sldMk cId="3881365739" sldId="278"/>
        </pc:sldMkLst>
        <pc:spChg chg="mod">
          <ac:chgData name="Catherine Boyle" userId="6cc389ad0f0da729" providerId="LiveId" clId="{C759A43A-40F8-4F30-A180-E2DC561D2AE7}" dt="2022-05-17T17:43:30.978" v="207" actId="313"/>
          <ac:spMkLst>
            <pc:docMk/>
            <pc:sldMk cId="3881365739" sldId="278"/>
            <ac:spMk id="3379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6C2EF8-A45F-421E-8710-3099824A9923}" type="datetimeFigureOut">
              <a:rPr lang="en-US" smtClean="0"/>
              <a:t>5/16/2022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7CF1B3-6B52-4F90-98D6-072472EC23CE}" type="slidenum">
              <a:rPr lang="en-US" smtClean="0"/>
              <a:t>‹#›</a:t>
            </a:fld>
            <a:endParaRPr lang="en-US"/>
          </a:p>
        </p:txBody>
      </p:sp>
    </p:spTree>
    <p:extLst>
      <p:ext uri="{BB962C8B-B14F-4D97-AF65-F5344CB8AC3E}">
        <p14:creationId xmlns:p14="http://schemas.microsoft.com/office/powerpoint/2010/main" val="1794209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p:spPr>
        <p:txBody>
          <a:bodyPr/>
          <a:lstStyle/>
          <a:p>
            <a:pPr eaLnBrk="1" hangingPunct="1"/>
            <a:endParaRPr lang="en-US" altLang="en-US" dirty="0">
              <a:latin typeface="Arial" panose="020B0604020202020204" pitchFamily="34" charset="0"/>
            </a:endParaRPr>
          </a:p>
        </p:txBody>
      </p:sp>
      <p:sp>
        <p:nvSpPr>
          <p:cNvPr id="6148" name="Slide Number Placeholder 3"/>
          <p:cNvSpPr>
            <a:spLocks noGrp="1"/>
          </p:cNvSpPr>
          <p:nvPr>
            <p:ph type="sldNum" sz="quarter" idx="5"/>
          </p:nvPr>
        </p:nvSpPr>
        <p:spPr>
          <a:noFill/>
        </p:spPr>
        <p:txBody>
          <a:bodyPr/>
          <a:lstStyle>
            <a:lvl1pPr defTabSz="931863">
              <a:defRPr>
                <a:solidFill>
                  <a:schemeClr val="tx1"/>
                </a:solidFill>
                <a:latin typeface="Verdana" panose="020B0604030504040204" pitchFamily="34" charset="0"/>
              </a:defRPr>
            </a:lvl1pPr>
            <a:lvl2pPr marL="742950" indent="-285750" defTabSz="931863">
              <a:defRPr>
                <a:solidFill>
                  <a:schemeClr val="tx1"/>
                </a:solidFill>
                <a:latin typeface="Verdana" panose="020B0604030504040204" pitchFamily="34" charset="0"/>
              </a:defRPr>
            </a:lvl2pPr>
            <a:lvl3pPr marL="1143000" indent="-228600" defTabSz="931863">
              <a:defRPr>
                <a:solidFill>
                  <a:schemeClr val="tx1"/>
                </a:solidFill>
                <a:latin typeface="Verdana" panose="020B0604030504040204" pitchFamily="34" charset="0"/>
              </a:defRPr>
            </a:lvl3pPr>
            <a:lvl4pPr marL="1600200" indent="-228600" defTabSz="931863">
              <a:defRPr>
                <a:solidFill>
                  <a:schemeClr val="tx1"/>
                </a:solidFill>
                <a:latin typeface="Verdana" panose="020B0604030504040204" pitchFamily="34" charset="0"/>
              </a:defRPr>
            </a:lvl4pPr>
            <a:lvl5pPr marL="2057400" indent="-228600" defTabSz="931863">
              <a:defRPr>
                <a:solidFill>
                  <a:schemeClr val="tx1"/>
                </a:solidFill>
                <a:latin typeface="Verdana" panose="020B0604030504040204" pitchFamily="34" charset="0"/>
              </a:defRPr>
            </a:lvl5pPr>
            <a:lvl6pPr marL="2514600" indent="-228600" defTabSz="931863" eaLnBrk="0" fontAlgn="base" hangingPunct="0">
              <a:spcBef>
                <a:spcPct val="0"/>
              </a:spcBef>
              <a:spcAft>
                <a:spcPct val="0"/>
              </a:spcAft>
              <a:defRPr>
                <a:solidFill>
                  <a:schemeClr val="tx1"/>
                </a:solidFill>
                <a:latin typeface="Verdana" panose="020B0604030504040204" pitchFamily="34" charset="0"/>
              </a:defRPr>
            </a:lvl6pPr>
            <a:lvl7pPr marL="2971800" indent="-228600" defTabSz="931863" eaLnBrk="0" fontAlgn="base" hangingPunct="0">
              <a:spcBef>
                <a:spcPct val="0"/>
              </a:spcBef>
              <a:spcAft>
                <a:spcPct val="0"/>
              </a:spcAft>
              <a:defRPr>
                <a:solidFill>
                  <a:schemeClr val="tx1"/>
                </a:solidFill>
                <a:latin typeface="Verdana" panose="020B0604030504040204" pitchFamily="34" charset="0"/>
              </a:defRPr>
            </a:lvl7pPr>
            <a:lvl8pPr marL="3429000" indent="-228600" defTabSz="931863" eaLnBrk="0" fontAlgn="base" hangingPunct="0">
              <a:spcBef>
                <a:spcPct val="0"/>
              </a:spcBef>
              <a:spcAft>
                <a:spcPct val="0"/>
              </a:spcAft>
              <a:defRPr>
                <a:solidFill>
                  <a:schemeClr val="tx1"/>
                </a:solidFill>
                <a:latin typeface="Verdana" panose="020B0604030504040204" pitchFamily="34" charset="0"/>
              </a:defRPr>
            </a:lvl8pPr>
            <a:lvl9pPr marL="3886200" indent="-228600" defTabSz="931863" eaLnBrk="0" fontAlgn="base" hangingPunct="0">
              <a:spcBef>
                <a:spcPct val="0"/>
              </a:spcBef>
              <a:spcAft>
                <a:spcPct val="0"/>
              </a:spcAft>
              <a:defRPr>
                <a:solidFill>
                  <a:schemeClr val="tx1"/>
                </a:solidFill>
                <a:latin typeface="Verdana" panose="020B0604030504040204" pitchFamily="34" charset="0"/>
              </a:defRPr>
            </a:lvl9pPr>
          </a:lstStyle>
          <a:p>
            <a:fld id="{80CE697C-8D93-412F-B796-C0469CD86073}" type="slidenum">
              <a:rPr lang="en-US" altLang="en-US" smtClean="0">
                <a:solidFill>
                  <a:srgbClr val="000000"/>
                </a:solidFill>
                <a:latin typeface="Arial" panose="020B0604020202020204" pitchFamily="34" charset="0"/>
              </a:rPr>
              <a:pPr/>
              <a:t>1</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3319134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Please, please, get your family member on the Sec. 8 waiting list at 18. However, bear in mind there is more than one waiting list. There is a Centralized Waiting List, in which 91 local housing authorities participate. You can apply online (the link to do so is in the Turning 18 checklist). A list of the authorities participating in the Centralized Waiting List is on the back of the paper copy of the Centralized Waiting List application, also available through the Turning 18 checklist. In addition, the state is divided into 8 regions, each served by a regional non-profit. There is a link to the regional non-profit application in the Turning 18 checklist, which will also tell you which region you live in and where to mail the application. Finally, there are local housing authorities that do not participate in the Centralized Waiting List, but have their own vouchers. A link to a list of all these authorities is in the Turning 18 checklist. Be aware that once you get a voucher, you may only have 60 days to use it, although you can usually get an extension for a person with a disability. Some people wind up creating an in-law apartment in a garage or basement to be able to utilize the voucher. It must be a legal apartment, however, and it must either be permitted by local zoning or you must have a zoning variance – usually a special permit.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 should also mention project-based Sec. 8. Up until now, we’ve been talking about tenant-based Sec. 8. Tenant-based, or mobile, vouchers move with the tenant. Project-based vouchers are assigned to a specific property. If your family member is able to live in such a setting, waiting lists may be much shorter. Individuals who need a live-in aid can apply for a two-bedroom unit. If you live in a Sec. 8 project for a year, it moves you to the top of the priority list for a mobile voucher. Please note, a specific type of </a:t>
            </a:r>
            <a:r>
              <a:rPr lang="en-US" dirty="0" err="1">
                <a:latin typeface="Arial" panose="020B0604020202020204" pitchFamily="34" charset="0"/>
                <a:cs typeface="Arial" panose="020B0604020202020204" pitchFamily="34" charset="0"/>
              </a:rPr>
              <a:t>MassHealth</a:t>
            </a:r>
            <a:r>
              <a:rPr lang="en-US" dirty="0">
                <a:latin typeface="Arial" panose="020B0604020202020204" pitchFamily="34" charset="0"/>
                <a:cs typeface="Arial" panose="020B0604020202020204" pitchFamily="34" charset="0"/>
              </a:rPr>
              <a:t> supportive service, Group Adult Foster Care, can be used to fund services in project-based Sec. 8, but not in housing paid for with a tenant-based Sec. 8 voucher.</a:t>
            </a:r>
          </a:p>
          <a:p>
            <a:endParaRPr lang="en-US" dirty="0"/>
          </a:p>
        </p:txBody>
      </p:sp>
      <p:sp>
        <p:nvSpPr>
          <p:cNvPr id="4" name="Slide Number Placeholder 3"/>
          <p:cNvSpPr>
            <a:spLocks noGrp="1"/>
          </p:cNvSpPr>
          <p:nvPr>
            <p:ph type="sldNum" sz="quarter" idx="10"/>
          </p:nvPr>
        </p:nvSpPr>
        <p:spPr/>
        <p:txBody>
          <a:bodyPr/>
          <a:lstStyle/>
          <a:p>
            <a:fld id="{537CF1B3-6B52-4F90-98D6-072472EC23CE}" type="slidenum">
              <a:rPr lang="en-US" smtClean="0"/>
              <a:t>10</a:t>
            </a:fld>
            <a:endParaRPr lang="en-US" dirty="0"/>
          </a:p>
        </p:txBody>
      </p:sp>
    </p:spTree>
    <p:extLst>
      <p:ext uri="{BB962C8B-B14F-4D97-AF65-F5344CB8AC3E}">
        <p14:creationId xmlns:p14="http://schemas.microsoft.com/office/powerpoint/2010/main" val="3700625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6E77B23-F716-4196-9EBD-4C0FA0805942}" type="slidenum">
              <a:rPr lang="en-US" altLang="en-US" smtClean="0"/>
              <a:pPr/>
              <a:t>11</a:t>
            </a:fld>
            <a:endParaRPr lang="en-US" altLang="en-US"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r>
              <a:rPr lang="en-US" altLang="en-US" dirty="0"/>
              <a:t>Please note, Group Adult Foster Care can be used to fund services in state-run elderly housing if you can find a GAFC agency willing to serve that property.</a:t>
            </a:r>
          </a:p>
          <a:p>
            <a:pPr eaLnBrk="1" hangingPunct="1"/>
            <a:endParaRPr lang="en-US" altLang="en-US" dirty="0"/>
          </a:p>
          <a:p>
            <a:pPr eaLnBrk="1" hangingPunct="1"/>
            <a:r>
              <a:rPr lang="en-US" altLang="en-US" dirty="0"/>
              <a:t>Private affordable housing includes situations where developers who received government tax credits need to provide a percentage of apartments at a reduced rent. This rent is usually too high for someone on SSI to afford, unless a unit is listed as a 30% or 50% AMI unit. However, if a family member provides a regular stipend to the individual, it may be enough to make it work. Please note, a form guaranteeing the stipend will need to be submitted to the landlord, and the stipend will result in a reduced SSI benefit.</a:t>
            </a:r>
          </a:p>
          <a:p>
            <a:pPr eaLnBrk="1" hangingPunct="1"/>
            <a:endParaRPr lang="en-US" altLang="en-US" dirty="0"/>
          </a:p>
          <a:p>
            <a:pPr eaLnBrk="1" hangingPunct="1"/>
            <a:r>
              <a:rPr lang="en-US" altLang="en-US" dirty="0"/>
              <a:t>Organizations running single room occupancy include Caritas Communities, the YMCA, and Mainstay.</a:t>
            </a:r>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2158643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I want to come back to the “Funding Streams” slide to touch on a few things.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Food stamps tend to pay about $100-$150 a month, but there has been a recent increase announced. Food stamps cannot be combined with Adult Foster Care or Adult Family Care.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There can be a 30% discount on electricity for people on public benefits, but the utility bill must be in the name of the individual with the disability.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Comcast has an Internet Essentials plan for $9.95/month for those on public benefits. Additionally, sometimes DDS will pay for utilities not included in the rent for those receiving individual supports.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other thing that’s worth mentioning is eligibility for a free cell phone. </a:t>
            </a:r>
            <a:r>
              <a:rPr lang="en-US" dirty="0" err="1">
                <a:latin typeface="Arial" panose="020B0604020202020204" pitchFamily="34" charset="0"/>
                <a:cs typeface="Arial" panose="020B0604020202020204" pitchFamily="34" charset="0"/>
              </a:rPr>
              <a:t>SafeLink</a:t>
            </a:r>
            <a:r>
              <a:rPr lang="en-US" dirty="0">
                <a:latin typeface="Arial" panose="020B0604020202020204" pitchFamily="34" charset="0"/>
                <a:cs typeface="Arial" panose="020B0604020202020204" pitchFamily="34" charset="0"/>
              </a:rPr>
              <a:t> is an example of a provider. If it’s for an individual with a disability or the elderly and you can show there’s a safety reason for it, you can get a free cell phone with a limited number of minutes per month on it. There can only be one per household. </a:t>
            </a:r>
          </a:p>
          <a:p>
            <a:endParaRPr lang="en-US" dirty="0"/>
          </a:p>
          <a:p>
            <a:r>
              <a:rPr lang="en-US" dirty="0"/>
              <a:t>DDS individual support hours can be used by people who have their own place to live outside the family home, who do not require 24/7</a:t>
            </a:r>
            <a:r>
              <a:rPr lang="en-US" baseline="0" dirty="0"/>
              <a:t> supports.</a:t>
            </a:r>
            <a:endParaRPr lang="en-US" dirty="0"/>
          </a:p>
        </p:txBody>
      </p:sp>
      <p:sp>
        <p:nvSpPr>
          <p:cNvPr id="4" name="Slide Number Placeholder 3"/>
          <p:cNvSpPr>
            <a:spLocks noGrp="1"/>
          </p:cNvSpPr>
          <p:nvPr>
            <p:ph type="sldNum" sz="quarter" idx="10"/>
          </p:nvPr>
        </p:nvSpPr>
        <p:spPr/>
        <p:txBody>
          <a:bodyPr/>
          <a:lstStyle/>
          <a:p>
            <a:fld id="{537CF1B3-6B52-4F90-98D6-072472EC23CE}" type="slidenum">
              <a:rPr lang="en-US">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6408188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r>
              <a:rPr lang="en-US" altLang="en-US" dirty="0">
                <a:latin typeface="Arial" panose="020B0604020202020204" pitchFamily="34" charset="0"/>
              </a:rPr>
              <a:t>Chapter 257 is a reform designed to bring the amount budgeted for individuals served by non-profit service providers up to par with that budgeted for individuals served by state-run group homes. </a:t>
            </a:r>
          </a:p>
          <a:p>
            <a:endParaRPr lang="en-US" altLang="en-US" dirty="0">
              <a:latin typeface="Arial" panose="020B0604020202020204" pitchFamily="34" charset="0"/>
            </a:endParaRPr>
          </a:p>
          <a:p>
            <a:r>
              <a:rPr lang="en-US" altLang="en-US" dirty="0">
                <a:latin typeface="Arial" panose="020B0604020202020204" pitchFamily="34" charset="0"/>
              </a:rPr>
              <a:t>The intermediate model would apply to those with behavioral needs, or who have increased needs due to multiple disabilities. The medical model would apply to those who need direct nursing support. To get the rate for the year, multiply the per diem by 365, and then by .95, as DDS is assuming 95% utilization. There are basic, 4 person houses with higher FTEs, and thus a higher per diem. There are intermediate, 5 person houses with lower FTEs, and thus a lower per diem.</a:t>
            </a:r>
          </a:p>
          <a:p>
            <a:endParaRPr lang="en-US" altLang="en-US" dirty="0">
              <a:latin typeface="Arial" panose="020B0604020202020204" pitchFamily="34" charset="0"/>
            </a:endParaRPr>
          </a:p>
          <a:p>
            <a:r>
              <a:rPr lang="en-US" altLang="en-US" dirty="0">
                <a:latin typeface="Arial" panose="020B0604020202020204" pitchFamily="34" charset="0"/>
              </a:rPr>
              <a:t>A funded vacancy is a situation in which there is an existing bed that’s vacant. For example, somebody moved out of state, somebody died, but that bed is open and there’s already funding attached to it. From a budgeting perspective, funded vacancies are attractive to DDS because it doesn’t cost them any new money. And frankly, they can’t afford to move everybody into a new house; they have to fill their funded vacancies. </a:t>
            </a:r>
          </a:p>
          <a:p>
            <a:endParaRPr lang="en-US" altLang="en-US" dirty="0">
              <a:latin typeface="Arial" panose="020B0604020202020204" pitchFamily="34" charset="0"/>
            </a:endParaRPr>
          </a:p>
          <a:p>
            <a:r>
              <a:rPr lang="en-US" altLang="en-US" dirty="0">
                <a:latin typeface="Arial" panose="020B0604020202020204" pitchFamily="34" charset="0"/>
              </a:rPr>
              <a:t>Funded vacancies need to be looked at; for many people, they are a very good fit. However, you many need to advocate to see funded vacancies outside your family member’s DDS area, if the ones you have been shown are not a good fit or not near an appropriate day program. One reason for a bad fit might be because there is a serious age discrepancy between the individual being offered the bed, and the other residents. Be willing to go up the chain to the area director or to the regional office. Be aware that turning down more than one placement may make it difficult, however, to get a placement until something substantive changes in your family situation.</a:t>
            </a:r>
          </a:p>
          <a:p>
            <a:endParaRPr lang="en-US" altLang="en-US" dirty="0">
              <a:latin typeface="Arial" panose="020B0604020202020204" pitchFamily="34" charset="0"/>
            </a:endParaRPr>
          </a:p>
          <a:p>
            <a:r>
              <a:rPr lang="en-US" altLang="en-US" dirty="0">
                <a:latin typeface="Arial" panose="020B0604020202020204" pitchFamily="34" charset="0"/>
              </a:rPr>
              <a:t>Some vendors are making a commitment to “family-driven” housing, where families have more input into how a house is run than they may have had traditionally. This may be the route to go if your family member really breaks the mold, with a special diet, supplements, severe behaviors, etc., or if there are cultural values that aren’t likely to be met in a traditional group home (e.g. Kosher, Chinese holidays, etc.) These houses are more likely to be newly-opened homes, as this model is new enough that there aren’t many funded vacancies. </a:t>
            </a:r>
          </a:p>
          <a:p>
            <a:endParaRPr lang="en-US" altLang="en-US" dirty="0">
              <a:latin typeface="Arial" panose="020B0604020202020204" pitchFamily="34" charset="0"/>
            </a:endParaRPr>
          </a:p>
          <a:p>
            <a:r>
              <a:rPr lang="en-US" altLang="en-US" dirty="0">
                <a:latin typeface="Arial" panose="020B0604020202020204" pitchFamily="34" charset="0"/>
              </a:rPr>
              <a:t>Some people are averse to a funded vacancy because they want to separate the control of the property from the provision of services. In these instances, families may be interested in buying property and then leasing it to a provider. The advantage to such an arrangement is that it makes it possible to change providers without anyone needing to move. Families need to be aware that a willingness to provide property does not make DDS any more likely to find their family member to be a Priority 1.</a:t>
            </a:r>
          </a:p>
          <a:p>
            <a:endParaRPr lang="en-US" altLang="en-US" dirty="0">
              <a:latin typeface="Arial" panose="020B0604020202020204" pitchFamily="34" charset="0"/>
            </a:endParaRPr>
          </a:p>
          <a:p>
            <a:r>
              <a:rPr lang="en-US" altLang="en-US" dirty="0">
                <a:latin typeface="Arial" panose="020B0604020202020204" pitchFamily="34" charset="0"/>
              </a:rPr>
              <a:t>It is generally difficult for your family member to enter a newly created house at age 22, because prioritization is usually determined only a few months ahead. Such housing is not the kind of thing that can be put together at the last minute when your family member is about to turn 22. As a result, unless your family member is known to DDS several years in advance and is, in DDS’ eyes, very obviously Priority 1, creating a new setting will probably be limited to individuals who are already in a residential placement and unhappy with their situation. </a:t>
            </a:r>
          </a:p>
          <a:p>
            <a:endParaRPr lang="en-US" altLang="en-US" dirty="0">
              <a:latin typeface="Arial" panose="020B0604020202020204" pitchFamily="34" charset="0"/>
            </a:endParaRPr>
          </a:p>
          <a:p>
            <a:r>
              <a:rPr lang="en-US" altLang="en-US" dirty="0">
                <a:latin typeface="Arial" panose="020B0604020202020204" pitchFamily="34" charset="0"/>
              </a:rPr>
              <a:t>For those going into Shared Living, it may be easier to create a situation at 22 where families control the real estate. Since budgets for multiple individuals (and possibly multiple area offices) aren’t involved, planning is more straight forward. However, you will need to work closely with your area office. Also be aware that it may be more difficult to find a Shared Living caregiver, as caregivers usually prefer to provide care in their own home. </a:t>
            </a:r>
          </a:p>
          <a:p>
            <a:endParaRPr lang="en-US" altLang="en-US" dirty="0">
              <a:latin typeface="Arial" panose="020B0604020202020204" pitchFamily="34" charset="0"/>
            </a:endParaRPr>
          </a:p>
          <a:p>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
        <p:nvSpPr>
          <p:cNvPr id="20484" name="Slide Number Placeholder 3"/>
          <p:cNvSpPr>
            <a:spLocks noGrp="1"/>
          </p:cNvSpPr>
          <p:nvPr>
            <p:ph type="sldNum" sz="quarter" idx="5"/>
          </p:nvPr>
        </p:nvSpPr>
        <p:spPr>
          <a:noFill/>
        </p:spPr>
        <p:txBody>
          <a:bodyPr/>
          <a:lstStyle>
            <a:lvl1pPr defTabSz="931863">
              <a:defRPr>
                <a:solidFill>
                  <a:schemeClr val="tx1"/>
                </a:solidFill>
                <a:latin typeface="Verdana" panose="020B0604030504040204" pitchFamily="34" charset="0"/>
              </a:defRPr>
            </a:lvl1pPr>
            <a:lvl2pPr marL="742950" indent="-285750" defTabSz="931863">
              <a:defRPr>
                <a:solidFill>
                  <a:schemeClr val="tx1"/>
                </a:solidFill>
                <a:latin typeface="Verdana" panose="020B0604030504040204" pitchFamily="34" charset="0"/>
              </a:defRPr>
            </a:lvl2pPr>
            <a:lvl3pPr marL="1143000" indent="-228600" defTabSz="931863">
              <a:defRPr>
                <a:solidFill>
                  <a:schemeClr val="tx1"/>
                </a:solidFill>
                <a:latin typeface="Verdana" panose="020B0604030504040204" pitchFamily="34" charset="0"/>
              </a:defRPr>
            </a:lvl3pPr>
            <a:lvl4pPr marL="1600200" indent="-228600" defTabSz="931863">
              <a:defRPr>
                <a:solidFill>
                  <a:schemeClr val="tx1"/>
                </a:solidFill>
                <a:latin typeface="Verdana" panose="020B0604030504040204" pitchFamily="34" charset="0"/>
              </a:defRPr>
            </a:lvl4pPr>
            <a:lvl5pPr marL="2057400" indent="-228600" defTabSz="931863">
              <a:defRPr>
                <a:solidFill>
                  <a:schemeClr val="tx1"/>
                </a:solidFill>
                <a:latin typeface="Verdana" panose="020B0604030504040204" pitchFamily="34" charset="0"/>
              </a:defRPr>
            </a:lvl5pPr>
            <a:lvl6pPr marL="2514600" indent="-228600" defTabSz="931863" eaLnBrk="0" fontAlgn="base" hangingPunct="0">
              <a:spcBef>
                <a:spcPct val="0"/>
              </a:spcBef>
              <a:spcAft>
                <a:spcPct val="0"/>
              </a:spcAft>
              <a:defRPr>
                <a:solidFill>
                  <a:schemeClr val="tx1"/>
                </a:solidFill>
                <a:latin typeface="Verdana" panose="020B0604030504040204" pitchFamily="34" charset="0"/>
              </a:defRPr>
            </a:lvl6pPr>
            <a:lvl7pPr marL="2971800" indent="-228600" defTabSz="931863" eaLnBrk="0" fontAlgn="base" hangingPunct="0">
              <a:spcBef>
                <a:spcPct val="0"/>
              </a:spcBef>
              <a:spcAft>
                <a:spcPct val="0"/>
              </a:spcAft>
              <a:defRPr>
                <a:solidFill>
                  <a:schemeClr val="tx1"/>
                </a:solidFill>
                <a:latin typeface="Verdana" panose="020B0604030504040204" pitchFamily="34" charset="0"/>
              </a:defRPr>
            </a:lvl7pPr>
            <a:lvl8pPr marL="3429000" indent="-228600" defTabSz="931863" eaLnBrk="0" fontAlgn="base" hangingPunct="0">
              <a:spcBef>
                <a:spcPct val="0"/>
              </a:spcBef>
              <a:spcAft>
                <a:spcPct val="0"/>
              </a:spcAft>
              <a:defRPr>
                <a:solidFill>
                  <a:schemeClr val="tx1"/>
                </a:solidFill>
                <a:latin typeface="Verdana" panose="020B0604030504040204" pitchFamily="34" charset="0"/>
              </a:defRPr>
            </a:lvl8pPr>
            <a:lvl9pPr marL="3886200" indent="-228600" defTabSz="931863" eaLnBrk="0" fontAlgn="base" hangingPunct="0">
              <a:spcBef>
                <a:spcPct val="0"/>
              </a:spcBef>
              <a:spcAft>
                <a:spcPct val="0"/>
              </a:spcAft>
              <a:defRPr>
                <a:solidFill>
                  <a:schemeClr val="tx1"/>
                </a:solidFill>
                <a:latin typeface="Verdana" panose="020B0604030504040204" pitchFamily="34" charset="0"/>
              </a:defRPr>
            </a:lvl9pPr>
          </a:lstStyle>
          <a:p>
            <a:fld id="{215B5661-884D-4BBC-82BF-042F19F63A91}" type="slidenum">
              <a:rPr lang="en-US" altLang="en-US" smtClean="0">
                <a:solidFill>
                  <a:srgbClr val="000000"/>
                </a:solidFill>
                <a:latin typeface="Arial" panose="020B0604020202020204" pitchFamily="34" charset="0"/>
              </a:rPr>
              <a:pPr/>
              <a:t>14</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1459313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pPr eaLnBrk="1" hangingPunct="1"/>
            <a:r>
              <a:rPr lang="en-US" altLang="en-US" dirty="0">
                <a:latin typeface="Arial" panose="020B0604020202020204" pitchFamily="34" charset="0"/>
              </a:rPr>
              <a:t>DDS may also refuse to license, fund or support new developments with any other characteristics that “isolate individuals . . . from the broader community”.</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Do note that DDS is open to day programs that involve farming, and is open to situations where</a:t>
            </a:r>
            <a:r>
              <a:rPr lang="en-US" altLang="en-US" baseline="0" dirty="0">
                <a:latin typeface="Arial" panose="020B0604020202020204" pitchFamily="34" charset="0"/>
              </a:rPr>
              <a:t> an individual is in a shared living situation on a farm. However, DDS will not support a situation where an individual lives on the same farm where they spend their day.</a:t>
            </a:r>
            <a:endParaRPr lang="en-US" altLang="en-US" dirty="0">
              <a:latin typeface="Arial" panose="020B0604020202020204" pitchFamily="34" charset="0"/>
            </a:endParaRPr>
          </a:p>
        </p:txBody>
      </p:sp>
      <p:sp>
        <p:nvSpPr>
          <p:cNvPr id="22532" name="Slide Number Placeholder 3"/>
          <p:cNvSpPr txBox="1">
            <a:spLocks noGrp="1"/>
          </p:cNvSpPr>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nchor="b"/>
          <a:lstStyle>
            <a:lvl1pPr defTabSz="931863">
              <a:defRPr>
                <a:solidFill>
                  <a:schemeClr val="tx1"/>
                </a:solidFill>
                <a:latin typeface="Verdana" panose="020B0604030504040204" pitchFamily="34" charset="0"/>
              </a:defRPr>
            </a:lvl1pPr>
            <a:lvl2pPr marL="742950" indent="-285750" defTabSz="931863">
              <a:defRPr>
                <a:solidFill>
                  <a:schemeClr val="tx1"/>
                </a:solidFill>
                <a:latin typeface="Verdana" panose="020B0604030504040204" pitchFamily="34" charset="0"/>
              </a:defRPr>
            </a:lvl2pPr>
            <a:lvl3pPr marL="1143000" indent="-228600" defTabSz="931863">
              <a:defRPr>
                <a:solidFill>
                  <a:schemeClr val="tx1"/>
                </a:solidFill>
                <a:latin typeface="Verdana" panose="020B0604030504040204" pitchFamily="34" charset="0"/>
              </a:defRPr>
            </a:lvl3pPr>
            <a:lvl4pPr marL="1600200" indent="-228600" defTabSz="931863">
              <a:defRPr>
                <a:solidFill>
                  <a:schemeClr val="tx1"/>
                </a:solidFill>
                <a:latin typeface="Verdana" panose="020B0604030504040204" pitchFamily="34" charset="0"/>
              </a:defRPr>
            </a:lvl4pPr>
            <a:lvl5pPr marL="2057400" indent="-228600" defTabSz="931863">
              <a:defRPr>
                <a:solidFill>
                  <a:schemeClr val="tx1"/>
                </a:solidFill>
                <a:latin typeface="Verdana" panose="020B0604030504040204" pitchFamily="34" charset="0"/>
              </a:defRPr>
            </a:lvl5pPr>
            <a:lvl6pPr marL="2514600" indent="-228600" defTabSz="931863" eaLnBrk="0" fontAlgn="base" hangingPunct="0">
              <a:spcBef>
                <a:spcPct val="0"/>
              </a:spcBef>
              <a:spcAft>
                <a:spcPct val="0"/>
              </a:spcAft>
              <a:defRPr>
                <a:solidFill>
                  <a:schemeClr val="tx1"/>
                </a:solidFill>
                <a:latin typeface="Verdana" panose="020B0604030504040204" pitchFamily="34" charset="0"/>
              </a:defRPr>
            </a:lvl6pPr>
            <a:lvl7pPr marL="2971800" indent="-228600" defTabSz="931863" eaLnBrk="0" fontAlgn="base" hangingPunct="0">
              <a:spcBef>
                <a:spcPct val="0"/>
              </a:spcBef>
              <a:spcAft>
                <a:spcPct val="0"/>
              </a:spcAft>
              <a:defRPr>
                <a:solidFill>
                  <a:schemeClr val="tx1"/>
                </a:solidFill>
                <a:latin typeface="Verdana" panose="020B0604030504040204" pitchFamily="34" charset="0"/>
              </a:defRPr>
            </a:lvl7pPr>
            <a:lvl8pPr marL="3429000" indent="-228600" defTabSz="931863" eaLnBrk="0" fontAlgn="base" hangingPunct="0">
              <a:spcBef>
                <a:spcPct val="0"/>
              </a:spcBef>
              <a:spcAft>
                <a:spcPct val="0"/>
              </a:spcAft>
              <a:defRPr>
                <a:solidFill>
                  <a:schemeClr val="tx1"/>
                </a:solidFill>
                <a:latin typeface="Verdana" panose="020B0604030504040204" pitchFamily="34" charset="0"/>
              </a:defRPr>
            </a:lvl8pPr>
            <a:lvl9pPr marL="3886200" indent="-228600" defTabSz="931863" eaLnBrk="0" fontAlgn="base" hangingPunct="0">
              <a:spcBef>
                <a:spcPct val="0"/>
              </a:spcBef>
              <a:spcAft>
                <a:spcPct val="0"/>
              </a:spcAft>
              <a:defRPr>
                <a:solidFill>
                  <a:schemeClr val="tx1"/>
                </a:solidFill>
                <a:latin typeface="Verdana" panose="020B0604030504040204" pitchFamily="34" charset="0"/>
              </a:defRPr>
            </a:lvl9pPr>
          </a:lstStyle>
          <a:p>
            <a:pPr algn="r" fontAlgn="base">
              <a:spcBef>
                <a:spcPct val="0"/>
              </a:spcBef>
              <a:spcAft>
                <a:spcPct val="0"/>
              </a:spcAft>
            </a:pPr>
            <a:fld id="{D2BCAB59-7D29-4C1C-B66D-B59F11C1DF63}" type="slidenum">
              <a:rPr lang="en-US" altLang="en-US" sz="1200">
                <a:solidFill>
                  <a:srgbClr val="000000"/>
                </a:solidFill>
                <a:latin typeface="Arial" panose="020B0604020202020204" pitchFamily="34" charset="0"/>
              </a:rPr>
              <a:pPr algn="r" fontAlgn="base">
                <a:spcBef>
                  <a:spcPct val="0"/>
                </a:spcBef>
                <a:spcAft>
                  <a:spcPct val="0"/>
                </a:spcAft>
              </a:pPr>
              <a:t>15</a:t>
            </a:fld>
            <a:endParaRPr lang="en-US" altLang="en-US" sz="1200">
              <a:solidFill>
                <a:srgbClr val="000000"/>
              </a:solidFill>
              <a:latin typeface="Arial" panose="020B0604020202020204" pitchFamily="34" charset="0"/>
            </a:endParaRPr>
          </a:p>
        </p:txBody>
      </p:sp>
    </p:spTree>
    <p:extLst>
      <p:ext uri="{BB962C8B-B14F-4D97-AF65-F5344CB8AC3E}">
        <p14:creationId xmlns:p14="http://schemas.microsoft.com/office/powerpoint/2010/main" val="3287017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EC6C999-24C7-4239-ABD5-712022DBDCAF}" type="slidenum">
              <a:rPr lang="en-US" smtClean="0">
                <a:solidFill>
                  <a:prstClr val="black"/>
                </a:solidFill>
              </a:rPr>
              <a:pPr>
                <a:defRPr/>
              </a:pPr>
              <a:t>16</a:t>
            </a:fld>
            <a:endParaRPr lang="en-US">
              <a:solidFill>
                <a:prstClr val="black"/>
              </a:solidFill>
            </a:endParaRPr>
          </a:p>
        </p:txBody>
      </p:sp>
    </p:spTree>
    <p:extLst>
      <p:ext uri="{BB962C8B-B14F-4D97-AF65-F5344CB8AC3E}">
        <p14:creationId xmlns:p14="http://schemas.microsoft.com/office/powerpoint/2010/main" val="21539150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CF1B3-6B52-4F90-98D6-072472EC23CE}" type="slidenum">
              <a:rPr lang="en-US" smtClean="0"/>
              <a:t>17</a:t>
            </a:fld>
            <a:endParaRPr lang="en-US"/>
          </a:p>
        </p:txBody>
      </p:sp>
    </p:spTree>
    <p:extLst>
      <p:ext uri="{BB962C8B-B14F-4D97-AF65-F5344CB8AC3E}">
        <p14:creationId xmlns:p14="http://schemas.microsoft.com/office/powerpoint/2010/main" val="10177143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CF1B3-6B52-4F90-98D6-072472EC23CE}" type="slidenum">
              <a:rPr lang="en-US" smtClean="0"/>
              <a:t>18</a:t>
            </a:fld>
            <a:endParaRPr lang="en-US"/>
          </a:p>
        </p:txBody>
      </p:sp>
    </p:spTree>
    <p:extLst>
      <p:ext uri="{BB962C8B-B14F-4D97-AF65-F5344CB8AC3E}">
        <p14:creationId xmlns:p14="http://schemas.microsoft.com/office/powerpoint/2010/main" val="6591512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Bin will need roommates, as the AFC provider will need to get the equivalent of minimum wage.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7CF1B3-6B52-4F90-98D6-072472EC23C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2328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pPr eaLnBrk="1" hangingPunct="1"/>
            <a:r>
              <a:rPr lang="en-US" altLang="en-US" dirty="0">
                <a:latin typeface="Arial" panose="020B0604020202020204" pitchFamily="34" charset="0"/>
              </a:rPr>
              <a:t>First, let me be clear, I am neither a financial adviser, nor a lawyer, and nothing here constitutes financial or legal advice.</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It would be great if we could reach people when their kids are 7 or 8, not 18 or 25, because the key is just to save money. That’s also a more practical goal for many parents today than it was 15 years ago, as many families now have insurance coverage for therapies for which many of us had to pay out of pocket.</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Ask family to help. Many kids like inexpensive “stim” toys. Ask grandparents to buy those, and put the money they would have spent on expensive toys in the bank for the future. But make sure they understand that there should not be any assets in the</a:t>
            </a:r>
            <a:r>
              <a:rPr lang="en-US" altLang="en-US" b="1" i="1" dirty="0">
                <a:latin typeface="Arial" panose="020B0604020202020204" pitchFamily="34" charset="0"/>
              </a:rPr>
              <a:t> individual’s</a:t>
            </a:r>
            <a:r>
              <a:rPr lang="en-US" altLang="en-US" dirty="0">
                <a:latin typeface="Arial" panose="020B0604020202020204" pitchFamily="34" charset="0"/>
              </a:rPr>
              <a:t> name. People have lost government benefits because a well-meaning relative left that person $3,000.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The federal government recently passed the ABLE Act.  This allows families to create ABLE similar to tax-free 529 college savings accounts, and can be used to fund housing and other disability expenses. Mass. residents can open accounts through a program from Fidelity, called</a:t>
            </a:r>
            <a:r>
              <a:rPr lang="en-US" altLang="en-US" baseline="0" dirty="0">
                <a:latin typeface="Arial" panose="020B0604020202020204" pitchFamily="34" charset="0"/>
              </a:rPr>
              <a:t> Attainable</a:t>
            </a:r>
            <a:r>
              <a:rPr lang="en-US" altLang="en-US" dirty="0">
                <a:latin typeface="Arial" panose="020B0604020202020204" pitchFamily="34" charset="0"/>
              </a:rPr>
              <a:t>. These accounts will be extremely valuable for those who may not be able to save enough to justify a special needs trust, but have household incomes too high to qualify for IDAs. In addition to having federal and state tax advantages, ABLE accounts will not affect eligibility for SSI or MassHealth, provided there is no more than $100,000 in the account. Only one account is permitted,</a:t>
            </a:r>
            <a:r>
              <a:rPr lang="en-US" altLang="en-US" baseline="0" dirty="0">
                <a:latin typeface="Arial" panose="020B0604020202020204" pitchFamily="34" charset="0"/>
              </a:rPr>
              <a:t> and no more than $16,000 can be deposited into an account in a given year</a:t>
            </a:r>
            <a:r>
              <a:rPr lang="en-US" altLang="en-US" dirty="0">
                <a:latin typeface="Arial" panose="020B0604020202020204" pitchFamily="34" charset="0"/>
              </a:rPr>
              <a:t>. Individuals can also put money into an ABLE account.</a:t>
            </a:r>
            <a:r>
              <a:rPr lang="en-US" altLang="en-US" baseline="0" dirty="0">
                <a:latin typeface="Arial" panose="020B0604020202020204" pitchFamily="34" charset="0"/>
              </a:rPr>
              <a:t> </a:t>
            </a:r>
            <a:r>
              <a:rPr lang="en-US" altLang="en-US" dirty="0">
                <a:latin typeface="Arial" panose="020B0604020202020204" pitchFamily="34" charset="0"/>
              </a:rPr>
              <a:t>An example might be a person who is still a full-time student, and is earning a reasonable amount in a vocational placement. SSI regulations make an exception to the earned income limit for full time students. Full time students under age 22 can earn up to $2,040 a month in 2022,</a:t>
            </a:r>
            <a:r>
              <a:rPr lang="en-US" altLang="en-US" baseline="0" dirty="0">
                <a:latin typeface="Arial" panose="020B0604020202020204" pitchFamily="34" charset="0"/>
              </a:rPr>
              <a:t> but not more than $8,230 for the year,</a:t>
            </a:r>
            <a:r>
              <a:rPr lang="en-US" altLang="en-US" dirty="0">
                <a:latin typeface="Arial" panose="020B0604020202020204" pitchFamily="34" charset="0"/>
              </a:rPr>
              <a:t> without it impacting SSI benefits. This can be an important opportunity to save, but the savings are subject to the $2,000 SSI asset cap if they are in a bank account. A student could save</a:t>
            </a:r>
            <a:r>
              <a:rPr lang="en-US" altLang="en-US" baseline="0" dirty="0">
                <a:latin typeface="Arial" panose="020B0604020202020204" pitchFamily="34" charset="0"/>
              </a:rPr>
              <a:t> this money in an ABLE account.</a:t>
            </a:r>
          </a:p>
          <a:p>
            <a:pPr eaLnBrk="1" hangingPunct="1"/>
            <a:endParaRPr lang="en-US" altLang="en-US" baseline="0" dirty="0">
              <a:latin typeface="Arial" panose="020B0604020202020204" pitchFamily="34" charset="0"/>
            </a:endParaRPr>
          </a:p>
          <a:p>
            <a:pPr eaLnBrk="1" hangingPunct="1"/>
            <a:r>
              <a:rPr lang="en-US" altLang="en-US" dirty="0">
                <a:latin typeface="Arial" panose="020B0604020202020204" pitchFamily="34" charset="0"/>
              </a:rPr>
              <a:t>I’ll mention the existence of special needs trusts, although if families are unable to save a large amount of money, they may be impractical, due to the fees involved. Special needs trusts are another exception to the rule. Essentially, it’s a trust you can set up to pay for things government benefits can’t or won’t be used to pay for. You can use it to save for anything from paying the cable bill to vacations. You can also use it to pay for housing, provided you understand that that will result in a reduction in the amount of SSI an individual receives (of up to 1/3 of the federal portion of the benefit, plus $20). The trust itself can own a house, or money from the trust could be used for a down payment on a house, which will be owned by the individual (under Medicaid regulations you are allowed to own your own home). In the latter case, SSI benefits will be reduced for that month, but only that month. Benefits will also be reduced in any month in which trust funds are used to pay a mortgage.</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It’s very important to have a special needs trust set up by a lawyer who specializes in them; regular trust lawyers frequently do not understand the rules. There are 2 kinds of special needs trusts: one is a third-party trust, which is set up by a parent, or some other third party, for the benefit of the individual. There are also self-funded special needs trusts, and these are funded with the individual’s own money. The classic example of this is somebody who became disabled because they were in an auto accident, or because of medical malpractice, and there’s a huge legal settlement that they need to protect so they can still get government benefits. But there are other situations where it might be appropriate: one example might be child support money in a divorce, where the money is technically the child’s.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Once a special needs trust is funded, there is a reasonable amount of administrative paperwork involved. It can be very expensive to pay someone to administer a trust, so if there is not a lot of money in the trust, it makes sense to administer it yourself. Administrative costs are one reason why third-party trusts are frequently only funded after the second parent dies.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Individual Development Accounts are an exception to the rule. IDA's are available to individuals who are working (even part time), who are not homeowners, and who have household income less than or equal to 200% of the Federal Poverty Limit. Unlike Social Security, where the individual is considered a household of one, even if he or she lives in the family home, IDA's count the parents’ income. However, if an individual is living in an in-law apartment, he or she should be able to access the IDA program. Be</a:t>
            </a:r>
            <a:r>
              <a:rPr lang="en-US" altLang="en-US" baseline="0" dirty="0">
                <a:latin typeface="Arial" panose="020B0604020202020204" pitchFamily="34" charset="0"/>
              </a:rPr>
              <a:t> careful where you open an IDA; some IDA’s will affect eligibility for SSI and MassHealth, while others will not.</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Let me reiterate, check with your lawyer, check with your financial adviser; I am neither a lawyer, nor a financial adviser.</a:t>
            </a:r>
          </a:p>
          <a:p>
            <a:pPr eaLnBrk="1" hangingPunct="1"/>
            <a:endParaRPr lang="en-US" altLang="en-US" dirty="0">
              <a:latin typeface="Arial" panose="020B0604020202020204" pitchFamily="34" charset="0"/>
            </a:endParaRPr>
          </a:p>
        </p:txBody>
      </p:sp>
      <p:sp>
        <p:nvSpPr>
          <p:cNvPr id="32772" name="Slide Number Placeholder 3"/>
          <p:cNvSpPr>
            <a:spLocks noGrp="1"/>
          </p:cNvSpPr>
          <p:nvPr>
            <p:ph type="sldNum" sz="quarter" idx="5"/>
          </p:nvPr>
        </p:nvSpPr>
        <p:spPr>
          <a:noFill/>
        </p:spPr>
        <p:txBody>
          <a:bodyPr/>
          <a:lstStyle>
            <a:lvl1pPr defTabSz="931863">
              <a:defRPr>
                <a:solidFill>
                  <a:schemeClr val="tx1"/>
                </a:solidFill>
                <a:latin typeface="Verdana" panose="020B0604030504040204" pitchFamily="34" charset="0"/>
              </a:defRPr>
            </a:lvl1pPr>
            <a:lvl2pPr marL="742950" indent="-285750" defTabSz="931863">
              <a:defRPr>
                <a:solidFill>
                  <a:schemeClr val="tx1"/>
                </a:solidFill>
                <a:latin typeface="Verdana" panose="020B0604030504040204" pitchFamily="34" charset="0"/>
              </a:defRPr>
            </a:lvl2pPr>
            <a:lvl3pPr marL="1143000" indent="-228600" defTabSz="931863">
              <a:defRPr>
                <a:solidFill>
                  <a:schemeClr val="tx1"/>
                </a:solidFill>
                <a:latin typeface="Verdana" panose="020B0604030504040204" pitchFamily="34" charset="0"/>
              </a:defRPr>
            </a:lvl3pPr>
            <a:lvl4pPr marL="1600200" indent="-228600" defTabSz="931863">
              <a:defRPr>
                <a:solidFill>
                  <a:schemeClr val="tx1"/>
                </a:solidFill>
                <a:latin typeface="Verdana" panose="020B0604030504040204" pitchFamily="34" charset="0"/>
              </a:defRPr>
            </a:lvl4pPr>
            <a:lvl5pPr marL="2057400" indent="-228600" defTabSz="931863">
              <a:defRPr>
                <a:solidFill>
                  <a:schemeClr val="tx1"/>
                </a:solidFill>
                <a:latin typeface="Verdana" panose="020B0604030504040204" pitchFamily="34" charset="0"/>
              </a:defRPr>
            </a:lvl5pPr>
            <a:lvl6pPr marL="2514600" indent="-228600" defTabSz="931863" eaLnBrk="0" fontAlgn="base" hangingPunct="0">
              <a:spcBef>
                <a:spcPct val="0"/>
              </a:spcBef>
              <a:spcAft>
                <a:spcPct val="0"/>
              </a:spcAft>
              <a:defRPr>
                <a:solidFill>
                  <a:schemeClr val="tx1"/>
                </a:solidFill>
                <a:latin typeface="Verdana" panose="020B0604030504040204" pitchFamily="34" charset="0"/>
              </a:defRPr>
            </a:lvl6pPr>
            <a:lvl7pPr marL="2971800" indent="-228600" defTabSz="931863" eaLnBrk="0" fontAlgn="base" hangingPunct="0">
              <a:spcBef>
                <a:spcPct val="0"/>
              </a:spcBef>
              <a:spcAft>
                <a:spcPct val="0"/>
              </a:spcAft>
              <a:defRPr>
                <a:solidFill>
                  <a:schemeClr val="tx1"/>
                </a:solidFill>
                <a:latin typeface="Verdana" panose="020B0604030504040204" pitchFamily="34" charset="0"/>
              </a:defRPr>
            </a:lvl7pPr>
            <a:lvl8pPr marL="3429000" indent="-228600" defTabSz="931863" eaLnBrk="0" fontAlgn="base" hangingPunct="0">
              <a:spcBef>
                <a:spcPct val="0"/>
              </a:spcBef>
              <a:spcAft>
                <a:spcPct val="0"/>
              </a:spcAft>
              <a:defRPr>
                <a:solidFill>
                  <a:schemeClr val="tx1"/>
                </a:solidFill>
                <a:latin typeface="Verdana" panose="020B0604030504040204" pitchFamily="34" charset="0"/>
              </a:defRPr>
            </a:lvl8pPr>
            <a:lvl9pPr marL="3886200" indent="-228600" defTabSz="931863" eaLnBrk="0" fontAlgn="base" hangingPunct="0">
              <a:spcBef>
                <a:spcPct val="0"/>
              </a:spcBef>
              <a:spcAft>
                <a:spcPct val="0"/>
              </a:spcAft>
              <a:defRPr>
                <a:solidFill>
                  <a:schemeClr val="tx1"/>
                </a:solidFill>
                <a:latin typeface="Verdana" panose="020B0604030504040204" pitchFamily="34" charset="0"/>
              </a:defRPr>
            </a:lvl9pPr>
          </a:lstStyle>
          <a:p>
            <a:fld id="{38D687BA-7D84-4FFF-88F5-BAFF5ACD6545}" type="slidenum">
              <a:rPr lang="en-US" altLang="en-US" smtClean="0">
                <a:solidFill>
                  <a:srgbClr val="000000"/>
                </a:solidFill>
                <a:latin typeface="Arial" panose="020B0604020202020204" pitchFamily="34" charset="0"/>
              </a:rPr>
              <a:pPr/>
              <a:t>22</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1674338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p:spPr>
        <p:txBody>
          <a:bodyPr/>
          <a:lstStyle/>
          <a:p>
            <a:pPr eaLnBrk="1" hangingPunct="1"/>
            <a:r>
              <a:rPr lang="en-US" altLang="en-US" dirty="0">
                <a:latin typeface="Arial" panose="020B0604020202020204" pitchFamily="34" charset="0"/>
              </a:rPr>
              <a:t>The young adults are 19-30 year olds. The figure is from a study done by Easter Seals in 2008.</a:t>
            </a: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
        <p:nvSpPr>
          <p:cNvPr id="8196" name="Slide Number Placeholder 3"/>
          <p:cNvSpPr>
            <a:spLocks noGrp="1"/>
          </p:cNvSpPr>
          <p:nvPr>
            <p:ph type="sldNum" sz="quarter" idx="5"/>
          </p:nvPr>
        </p:nvSpPr>
        <p:spPr>
          <a:noFill/>
        </p:spPr>
        <p:txBody>
          <a:bodyPr/>
          <a:lstStyle>
            <a:lvl1pPr defTabSz="931863">
              <a:defRPr>
                <a:solidFill>
                  <a:schemeClr val="tx1"/>
                </a:solidFill>
                <a:latin typeface="Verdana" panose="020B0604030504040204" pitchFamily="34" charset="0"/>
              </a:defRPr>
            </a:lvl1pPr>
            <a:lvl2pPr marL="742950" indent="-285750" defTabSz="931863">
              <a:defRPr>
                <a:solidFill>
                  <a:schemeClr val="tx1"/>
                </a:solidFill>
                <a:latin typeface="Verdana" panose="020B0604030504040204" pitchFamily="34" charset="0"/>
              </a:defRPr>
            </a:lvl2pPr>
            <a:lvl3pPr marL="1143000" indent="-228600" defTabSz="931863">
              <a:defRPr>
                <a:solidFill>
                  <a:schemeClr val="tx1"/>
                </a:solidFill>
                <a:latin typeface="Verdana" panose="020B0604030504040204" pitchFamily="34" charset="0"/>
              </a:defRPr>
            </a:lvl3pPr>
            <a:lvl4pPr marL="1600200" indent="-228600" defTabSz="931863">
              <a:defRPr>
                <a:solidFill>
                  <a:schemeClr val="tx1"/>
                </a:solidFill>
                <a:latin typeface="Verdana" panose="020B0604030504040204" pitchFamily="34" charset="0"/>
              </a:defRPr>
            </a:lvl4pPr>
            <a:lvl5pPr marL="2057400" indent="-228600" defTabSz="931863">
              <a:defRPr>
                <a:solidFill>
                  <a:schemeClr val="tx1"/>
                </a:solidFill>
                <a:latin typeface="Verdana" panose="020B0604030504040204" pitchFamily="34" charset="0"/>
              </a:defRPr>
            </a:lvl5pPr>
            <a:lvl6pPr marL="2514600" indent="-228600" defTabSz="931863" eaLnBrk="0" fontAlgn="base" hangingPunct="0">
              <a:spcBef>
                <a:spcPct val="0"/>
              </a:spcBef>
              <a:spcAft>
                <a:spcPct val="0"/>
              </a:spcAft>
              <a:defRPr>
                <a:solidFill>
                  <a:schemeClr val="tx1"/>
                </a:solidFill>
                <a:latin typeface="Verdana" panose="020B0604030504040204" pitchFamily="34" charset="0"/>
              </a:defRPr>
            </a:lvl6pPr>
            <a:lvl7pPr marL="2971800" indent="-228600" defTabSz="931863" eaLnBrk="0" fontAlgn="base" hangingPunct="0">
              <a:spcBef>
                <a:spcPct val="0"/>
              </a:spcBef>
              <a:spcAft>
                <a:spcPct val="0"/>
              </a:spcAft>
              <a:defRPr>
                <a:solidFill>
                  <a:schemeClr val="tx1"/>
                </a:solidFill>
                <a:latin typeface="Verdana" panose="020B0604030504040204" pitchFamily="34" charset="0"/>
              </a:defRPr>
            </a:lvl7pPr>
            <a:lvl8pPr marL="3429000" indent="-228600" defTabSz="931863" eaLnBrk="0" fontAlgn="base" hangingPunct="0">
              <a:spcBef>
                <a:spcPct val="0"/>
              </a:spcBef>
              <a:spcAft>
                <a:spcPct val="0"/>
              </a:spcAft>
              <a:defRPr>
                <a:solidFill>
                  <a:schemeClr val="tx1"/>
                </a:solidFill>
                <a:latin typeface="Verdana" panose="020B0604030504040204" pitchFamily="34" charset="0"/>
              </a:defRPr>
            </a:lvl8pPr>
            <a:lvl9pPr marL="3886200" indent="-228600" defTabSz="931863" eaLnBrk="0" fontAlgn="base" hangingPunct="0">
              <a:spcBef>
                <a:spcPct val="0"/>
              </a:spcBef>
              <a:spcAft>
                <a:spcPct val="0"/>
              </a:spcAft>
              <a:defRPr>
                <a:solidFill>
                  <a:schemeClr val="tx1"/>
                </a:solidFill>
                <a:latin typeface="Verdana" panose="020B0604030504040204" pitchFamily="34" charset="0"/>
              </a:defRPr>
            </a:lvl9pPr>
          </a:lstStyle>
          <a:p>
            <a:fld id="{2F00512E-3E09-46F1-8D60-48F611FB94B4}" type="slidenum">
              <a:rPr lang="en-US" altLang="en-US" smtClean="0">
                <a:solidFill>
                  <a:srgbClr val="000000"/>
                </a:solidFill>
                <a:latin typeface="Arial" panose="020B0604020202020204" pitchFamily="34" charset="0"/>
              </a:rPr>
              <a:pPr/>
              <a:t>2</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1830339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pPr eaLnBrk="1" hangingPunct="1"/>
            <a:r>
              <a:rPr lang="en-US" altLang="en-US" dirty="0">
                <a:latin typeface="Arial" panose="020B0604020202020204" pitchFamily="34" charset="0"/>
              </a:rPr>
              <a:t>About 40% or more of individuals with autism will not qualify for AFC, GAFC, or PCA. Some of these may not qualify for individual supports from DDS. In such a situation, the more skills the better, because hiring somebody to do things for your family member costs money, and the more things they can do independently, the cheaper it’s going to be.</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The Adolescent Autonomy Checklist is a great resource for coming up with IEP goals. It’s basically a list of things your family member needs to know how to do when he or she goes forth into the world. It covers everything from making coffee to flipping a circuit breaker back on.</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AHP has links on its website to apps and websites to help teach living skills or coach individuals through tasks. Please note the course on Teachable was developed when DHCD used the DHCD Universal Application for Public Housing. If using he course, substitute the CHAMP application.</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The Centers for Independent Living help young people and adults with disabilities gain skills they need. Frequently a slightly older mentor with a disability works with an individual.</a:t>
            </a:r>
          </a:p>
          <a:p>
            <a:pPr eaLnBrk="1" hangingPunct="1"/>
            <a:endParaRPr lang="en-US" altLang="en-US" dirty="0">
              <a:latin typeface="Arial" panose="020B0604020202020204" pitchFamily="34" charset="0"/>
            </a:endParaRPr>
          </a:p>
        </p:txBody>
      </p:sp>
      <p:sp>
        <p:nvSpPr>
          <p:cNvPr id="34820" name="Slide Number Placeholder 3"/>
          <p:cNvSpPr>
            <a:spLocks noGrp="1"/>
          </p:cNvSpPr>
          <p:nvPr>
            <p:ph type="sldNum" sz="quarter" idx="5"/>
          </p:nvPr>
        </p:nvSpPr>
        <p:spPr>
          <a:noFill/>
        </p:spPr>
        <p:txBody>
          <a:bodyPr/>
          <a:lstStyle>
            <a:lvl1pPr defTabSz="931863">
              <a:defRPr>
                <a:solidFill>
                  <a:schemeClr val="tx1"/>
                </a:solidFill>
                <a:latin typeface="Verdana" panose="020B0604030504040204" pitchFamily="34" charset="0"/>
              </a:defRPr>
            </a:lvl1pPr>
            <a:lvl2pPr marL="742950" indent="-285750" defTabSz="931863">
              <a:defRPr>
                <a:solidFill>
                  <a:schemeClr val="tx1"/>
                </a:solidFill>
                <a:latin typeface="Verdana" panose="020B0604030504040204" pitchFamily="34" charset="0"/>
              </a:defRPr>
            </a:lvl2pPr>
            <a:lvl3pPr marL="1143000" indent="-228600" defTabSz="931863">
              <a:defRPr>
                <a:solidFill>
                  <a:schemeClr val="tx1"/>
                </a:solidFill>
                <a:latin typeface="Verdana" panose="020B0604030504040204" pitchFamily="34" charset="0"/>
              </a:defRPr>
            </a:lvl3pPr>
            <a:lvl4pPr marL="1600200" indent="-228600" defTabSz="931863">
              <a:defRPr>
                <a:solidFill>
                  <a:schemeClr val="tx1"/>
                </a:solidFill>
                <a:latin typeface="Verdana" panose="020B0604030504040204" pitchFamily="34" charset="0"/>
              </a:defRPr>
            </a:lvl4pPr>
            <a:lvl5pPr marL="2057400" indent="-228600" defTabSz="931863">
              <a:defRPr>
                <a:solidFill>
                  <a:schemeClr val="tx1"/>
                </a:solidFill>
                <a:latin typeface="Verdana" panose="020B0604030504040204" pitchFamily="34" charset="0"/>
              </a:defRPr>
            </a:lvl5pPr>
            <a:lvl6pPr marL="2514600" indent="-228600" defTabSz="931863" eaLnBrk="0" fontAlgn="base" hangingPunct="0">
              <a:spcBef>
                <a:spcPct val="0"/>
              </a:spcBef>
              <a:spcAft>
                <a:spcPct val="0"/>
              </a:spcAft>
              <a:defRPr>
                <a:solidFill>
                  <a:schemeClr val="tx1"/>
                </a:solidFill>
                <a:latin typeface="Verdana" panose="020B0604030504040204" pitchFamily="34" charset="0"/>
              </a:defRPr>
            </a:lvl6pPr>
            <a:lvl7pPr marL="2971800" indent="-228600" defTabSz="931863" eaLnBrk="0" fontAlgn="base" hangingPunct="0">
              <a:spcBef>
                <a:spcPct val="0"/>
              </a:spcBef>
              <a:spcAft>
                <a:spcPct val="0"/>
              </a:spcAft>
              <a:defRPr>
                <a:solidFill>
                  <a:schemeClr val="tx1"/>
                </a:solidFill>
                <a:latin typeface="Verdana" panose="020B0604030504040204" pitchFamily="34" charset="0"/>
              </a:defRPr>
            </a:lvl7pPr>
            <a:lvl8pPr marL="3429000" indent="-228600" defTabSz="931863" eaLnBrk="0" fontAlgn="base" hangingPunct="0">
              <a:spcBef>
                <a:spcPct val="0"/>
              </a:spcBef>
              <a:spcAft>
                <a:spcPct val="0"/>
              </a:spcAft>
              <a:defRPr>
                <a:solidFill>
                  <a:schemeClr val="tx1"/>
                </a:solidFill>
                <a:latin typeface="Verdana" panose="020B0604030504040204" pitchFamily="34" charset="0"/>
              </a:defRPr>
            </a:lvl8pPr>
            <a:lvl9pPr marL="3886200" indent="-228600" defTabSz="931863" eaLnBrk="0" fontAlgn="base" hangingPunct="0">
              <a:spcBef>
                <a:spcPct val="0"/>
              </a:spcBef>
              <a:spcAft>
                <a:spcPct val="0"/>
              </a:spcAft>
              <a:defRPr>
                <a:solidFill>
                  <a:schemeClr val="tx1"/>
                </a:solidFill>
                <a:latin typeface="Verdana" panose="020B0604030504040204" pitchFamily="34" charset="0"/>
              </a:defRPr>
            </a:lvl9pPr>
          </a:lstStyle>
          <a:p>
            <a:fld id="{5D1D0738-4A77-477D-9D4F-9907DC66FCFD}" type="slidenum">
              <a:rPr lang="en-US" altLang="en-US" smtClean="0">
                <a:solidFill>
                  <a:srgbClr val="000000"/>
                </a:solidFill>
                <a:latin typeface="Arial" panose="020B0604020202020204" pitchFamily="34" charset="0"/>
              </a:rPr>
              <a:pPr/>
              <a:t>23</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2280939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pPr eaLnBrk="1" hangingPunct="1"/>
            <a:r>
              <a:rPr lang="en-US" altLang="en-US" dirty="0">
                <a:latin typeface="Arial" panose="020B0604020202020204" pitchFamily="34" charset="0"/>
              </a:rPr>
              <a:t>Person-centered planning is a method for your family member to plan a future, and it relies on circles of support to carry out plans. It can be a really fun process, you get together everybody who knows the family member, who is part of the family member’s network in a room, and the family member (or a surrogate, if absolutely necessary) talks about how he sees himself, others talk about how they see the family member’s strengths, and then the discussion turns to how to build on those strengths, where do you want to be in 2 years, and how do you get there.</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It can be a  very helpful tool in getting organizations, such as agencies, that are used to only thinking in terms of programmatic guidelines and regulations, to think in terms of the individual’s needs and desires, and how to create a life. Person-centered planning is available on a fee-for-service basis through Autism Housing Pathways; through a new non-profit entity, Person-centered Planning Partners; and also through Support Brokers, a program of the Arc. There are also free person-centered planning tools available on line, but a trained facilitator can make a world of difference.</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The letter of intent is very similar to person centered planning, only it’s not from the perspective of the family member, it’s from the parent’s perspective. It’s a statement by the parents of their intent for the family member’s future. This is very nitty-gritty information. This is where you put the location of the life insurance policy and the will; this is the medical history, the doctors, the medications, the family member’s likes, dislikes, favorite videos, places, etc. This is where I put that if my child says “</a:t>
            </a:r>
            <a:r>
              <a:rPr lang="en-US" altLang="en-US" dirty="0" err="1">
                <a:latin typeface="Arial" panose="020B0604020202020204" pitchFamily="34" charset="0"/>
              </a:rPr>
              <a:t>Tusky</a:t>
            </a:r>
            <a:r>
              <a:rPr lang="en-US" altLang="en-US" dirty="0">
                <a:latin typeface="Arial" panose="020B0604020202020204" pitchFamily="34" charset="0"/>
              </a:rPr>
              <a:t>” it means he wants to watch “Wee Sing Train”. Otherwise, he could spend the next 40 years saying “</a:t>
            </a:r>
            <a:r>
              <a:rPr lang="en-US" altLang="en-US" dirty="0" err="1">
                <a:latin typeface="Arial" panose="020B0604020202020204" pitchFamily="34" charset="0"/>
              </a:rPr>
              <a:t>Tusky</a:t>
            </a:r>
            <a:r>
              <a:rPr lang="en-US" altLang="en-US" dirty="0">
                <a:latin typeface="Arial" panose="020B0604020202020204" pitchFamily="34" charset="0"/>
              </a:rPr>
              <a:t>” and not get his video. </a:t>
            </a:r>
          </a:p>
        </p:txBody>
      </p:sp>
      <p:sp>
        <p:nvSpPr>
          <p:cNvPr id="30724" name="Slide Number Placeholder 3"/>
          <p:cNvSpPr>
            <a:spLocks noGrp="1"/>
          </p:cNvSpPr>
          <p:nvPr>
            <p:ph type="sldNum" sz="quarter" idx="5"/>
          </p:nvPr>
        </p:nvSpPr>
        <p:spPr>
          <a:noFill/>
        </p:spPr>
        <p:txBody>
          <a:bodyPr/>
          <a:lstStyle>
            <a:lvl1pPr defTabSz="931863">
              <a:defRPr>
                <a:solidFill>
                  <a:schemeClr val="tx1"/>
                </a:solidFill>
                <a:latin typeface="Verdana" panose="020B0604030504040204" pitchFamily="34" charset="0"/>
              </a:defRPr>
            </a:lvl1pPr>
            <a:lvl2pPr marL="742950" indent="-285750" defTabSz="931863">
              <a:defRPr>
                <a:solidFill>
                  <a:schemeClr val="tx1"/>
                </a:solidFill>
                <a:latin typeface="Verdana" panose="020B0604030504040204" pitchFamily="34" charset="0"/>
              </a:defRPr>
            </a:lvl2pPr>
            <a:lvl3pPr marL="1143000" indent="-228600" defTabSz="931863">
              <a:defRPr>
                <a:solidFill>
                  <a:schemeClr val="tx1"/>
                </a:solidFill>
                <a:latin typeface="Verdana" panose="020B0604030504040204" pitchFamily="34" charset="0"/>
              </a:defRPr>
            </a:lvl3pPr>
            <a:lvl4pPr marL="1600200" indent="-228600" defTabSz="931863">
              <a:defRPr>
                <a:solidFill>
                  <a:schemeClr val="tx1"/>
                </a:solidFill>
                <a:latin typeface="Verdana" panose="020B0604030504040204" pitchFamily="34" charset="0"/>
              </a:defRPr>
            </a:lvl4pPr>
            <a:lvl5pPr marL="2057400" indent="-228600" defTabSz="931863">
              <a:defRPr>
                <a:solidFill>
                  <a:schemeClr val="tx1"/>
                </a:solidFill>
                <a:latin typeface="Verdana" panose="020B0604030504040204" pitchFamily="34" charset="0"/>
              </a:defRPr>
            </a:lvl5pPr>
            <a:lvl6pPr marL="2514600" indent="-228600" defTabSz="931863" eaLnBrk="0" fontAlgn="base" hangingPunct="0">
              <a:spcBef>
                <a:spcPct val="0"/>
              </a:spcBef>
              <a:spcAft>
                <a:spcPct val="0"/>
              </a:spcAft>
              <a:defRPr>
                <a:solidFill>
                  <a:schemeClr val="tx1"/>
                </a:solidFill>
                <a:latin typeface="Verdana" panose="020B0604030504040204" pitchFamily="34" charset="0"/>
              </a:defRPr>
            </a:lvl6pPr>
            <a:lvl7pPr marL="2971800" indent="-228600" defTabSz="931863" eaLnBrk="0" fontAlgn="base" hangingPunct="0">
              <a:spcBef>
                <a:spcPct val="0"/>
              </a:spcBef>
              <a:spcAft>
                <a:spcPct val="0"/>
              </a:spcAft>
              <a:defRPr>
                <a:solidFill>
                  <a:schemeClr val="tx1"/>
                </a:solidFill>
                <a:latin typeface="Verdana" panose="020B0604030504040204" pitchFamily="34" charset="0"/>
              </a:defRPr>
            </a:lvl7pPr>
            <a:lvl8pPr marL="3429000" indent="-228600" defTabSz="931863" eaLnBrk="0" fontAlgn="base" hangingPunct="0">
              <a:spcBef>
                <a:spcPct val="0"/>
              </a:spcBef>
              <a:spcAft>
                <a:spcPct val="0"/>
              </a:spcAft>
              <a:defRPr>
                <a:solidFill>
                  <a:schemeClr val="tx1"/>
                </a:solidFill>
                <a:latin typeface="Verdana" panose="020B0604030504040204" pitchFamily="34" charset="0"/>
              </a:defRPr>
            </a:lvl8pPr>
            <a:lvl9pPr marL="3886200" indent="-228600" defTabSz="931863" eaLnBrk="0" fontAlgn="base" hangingPunct="0">
              <a:spcBef>
                <a:spcPct val="0"/>
              </a:spcBef>
              <a:spcAft>
                <a:spcPct val="0"/>
              </a:spcAft>
              <a:defRPr>
                <a:solidFill>
                  <a:schemeClr val="tx1"/>
                </a:solidFill>
                <a:latin typeface="Verdana" panose="020B0604030504040204" pitchFamily="34" charset="0"/>
              </a:defRPr>
            </a:lvl9pPr>
          </a:lstStyle>
          <a:p>
            <a:fld id="{D0FB04C8-03A5-4B2E-B55A-EE0AD58759C9}" type="slidenum">
              <a:rPr lang="en-US" altLang="en-US" smtClean="0">
                <a:solidFill>
                  <a:srgbClr val="000000"/>
                </a:solidFill>
                <a:latin typeface="Arial" panose="020B0604020202020204" pitchFamily="34" charset="0"/>
              </a:rPr>
              <a:pPr/>
              <a:t>24</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944365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p:spPr>
        <p:txBody>
          <a:bodyPr/>
          <a:lstStyle/>
          <a:p>
            <a:pPr eaLnBrk="1" hangingPunct="1"/>
            <a:endParaRPr lang="en-US" altLang="en-US">
              <a:latin typeface="Arial" panose="020B0604020202020204" pitchFamily="34" charset="0"/>
            </a:endParaRPr>
          </a:p>
        </p:txBody>
      </p:sp>
      <p:sp>
        <p:nvSpPr>
          <p:cNvPr id="16388" name="Slide Number Placeholder 3"/>
          <p:cNvSpPr>
            <a:spLocks noGrp="1"/>
          </p:cNvSpPr>
          <p:nvPr>
            <p:ph type="sldNum" sz="quarter" idx="5"/>
          </p:nvPr>
        </p:nvSpPr>
        <p:spPr>
          <a:noFill/>
        </p:spPr>
        <p:txBody>
          <a:bodyPr/>
          <a:lstStyle>
            <a:lvl1pPr defTabSz="931863">
              <a:defRPr>
                <a:solidFill>
                  <a:schemeClr val="tx1"/>
                </a:solidFill>
                <a:latin typeface="Verdana" panose="020B0604030504040204" pitchFamily="34" charset="0"/>
              </a:defRPr>
            </a:lvl1pPr>
            <a:lvl2pPr marL="742950" indent="-285750" defTabSz="931863">
              <a:defRPr>
                <a:solidFill>
                  <a:schemeClr val="tx1"/>
                </a:solidFill>
                <a:latin typeface="Verdana" panose="020B0604030504040204" pitchFamily="34" charset="0"/>
              </a:defRPr>
            </a:lvl2pPr>
            <a:lvl3pPr marL="1143000" indent="-228600" defTabSz="931863">
              <a:defRPr>
                <a:solidFill>
                  <a:schemeClr val="tx1"/>
                </a:solidFill>
                <a:latin typeface="Verdana" panose="020B0604030504040204" pitchFamily="34" charset="0"/>
              </a:defRPr>
            </a:lvl3pPr>
            <a:lvl4pPr marL="1600200" indent="-228600" defTabSz="931863">
              <a:defRPr>
                <a:solidFill>
                  <a:schemeClr val="tx1"/>
                </a:solidFill>
                <a:latin typeface="Verdana" panose="020B0604030504040204" pitchFamily="34" charset="0"/>
              </a:defRPr>
            </a:lvl4pPr>
            <a:lvl5pPr marL="2057400" indent="-228600" defTabSz="931863">
              <a:defRPr>
                <a:solidFill>
                  <a:schemeClr val="tx1"/>
                </a:solidFill>
                <a:latin typeface="Verdana" panose="020B0604030504040204" pitchFamily="34" charset="0"/>
              </a:defRPr>
            </a:lvl5pPr>
            <a:lvl6pPr marL="2514600" indent="-228600" defTabSz="931863" eaLnBrk="0" fontAlgn="base" hangingPunct="0">
              <a:spcBef>
                <a:spcPct val="0"/>
              </a:spcBef>
              <a:spcAft>
                <a:spcPct val="0"/>
              </a:spcAft>
              <a:defRPr>
                <a:solidFill>
                  <a:schemeClr val="tx1"/>
                </a:solidFill>
                <a:latin typeface="Verdana" panose="020B0604030504040204" pitchFamily="34" charset="0"/>
              </a:defRPr>
            </a:lvl6pPr>
            <a:lvl7pPr marL="2971800" indent="-228600" defTabSz="931863" eaLnBrk="0" fontAlgn="base" hangingPunct="0">
              <a:spcBef>
                <a:spcPct val="0"/>
              </a:spcBef>
              <a:spcAft>
                <a:spcPct val="0"/>
              </a:spcAft>
              <a:defRPr>
                <a:solidFill>
                  <a:schemeClr val="tx1"/>
                </a:solidFill>
                <a:latin typeface="Verdana" panose="020B0604030504040204" pitchFamily="34" charset="0"/>
              </a:defRPr>
            </a:lvl7pPr>
            <a:lvl8pPr marL="3429000" indent="-228600" defTabSz="931863" eaLnBrk="0" fontAlgn="base" hangingPunct="0">
              <a:spcBef>
                <a:spcPct val="0"/>
              </a:spcBef>
              <a:spcAft>
                <a:spcPct val="0"/>
              </a:spcAft>
              <a:defRPr>
                <a:solidFill>
                  <a:schemeClr val="tx1"/>
                </a:solidFill>
                <a:latin typeface="Verdana" panose="020B0604030504040204" pitchFamily="34" charset="0"/>
              </a:defRPr>
            </a:lvl8pPr>
            <a:lvl9pPr marL="3886200" indent="-228600" defTabSz="931863" eaLnBrk="0" fontAlgn="base" hangingPunct="0">
              <a:spcBef>
                <a:spcPct val="0"/>
              </a:spcBef>
              <a:spcAft>
                <a:spcPct val="0"/>
              </a:spcAft>
              <a:defRPr>
                <a:solidFill>
                  <a:schemeClr val="tx1"/>
                </a:solidFill>
                <a:latin typeface="Verdana" panose="020B0604030504040204" pitchFamily="34" charset="0"/>
              </a:defRPr>
            </a:lvl9pPr>
          </a:lstStyle>
          <a:p>
            <a:fld id="{79C85C08-699E-4ADE-A96C-B3810AA0C7B3}" type="slidenum">
              <a:rPr lang="en-US" altLang="en-US" smtClean="0">
                <a:solidFill>
                  <a:srgbClr val="000000"/>
                </a:solidFill>
                <a:latin typeface="Arial" panose="020B0604020202020204" pitchFamily="34" charset="0"/>
              </a:rPr>
              <a:pPr/>
              <a:t>25</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985018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In addition to those without family involvement, individuals are found to be Priority 1 for 24/7 residential services by meeting a “health and safety” criteria. In these instances DDS deems the family is not in a position to care for their young adult for one of two reasons: either the family lacks the capacity or the individual is too challenging. Examples of the former might by mom is legally blind, the family has just taken in grandma who’s got Alzheimer's, mom is a single parent, etc. Examples of the latter would be an individual who engages in severe aggression, self-injurious behavior, or serious pica.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 shared living, a caregiver receives a stipend from DDS to have an individual with a disability to live with him or her. While it is more common to have the individual live in the caregiver’s home, it is also possible to have the caregiver live in the individual’s home.</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Please note that if you are offered Priority 1</a:t>
            </a:r>
            <a:r>
              <a:rPr lang="en-US" baseline="0" dirty="0">
                <a:latin typeface="Arial" panose="020B0604020202020204" pitchFamily="34" charset="0"/>
                <a:cs typeface="Arial" panose="020B0604020202020204" pitchFamily="34" charset="0"/>
              </a:rPr>
              <a:t> at 22 and turn it down, you may not be offered it again until something substantial changes in the ability of the family to provide care.</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Autism Omnibus bill removed IQ as a criteria for DDS services for those with autism, </a:t>
            </a:r>
            <a:r>
              <a:rPr lang="en-US" dirty="0" err="1">
                <a:latin typeface="Arial" panose="020B0604020202020204" pitchFamily="34" charset="0"/>
                <a:cs typeface="Arial" panose="020B0604020202020204" pitchFamily="34" charset="0"/>
              </a:rPr>
              <a:t>Prader</a:t>
            </a:r>
            <a:r>
              <a:rPr lang="en-US" dirty="0">
                <a:latin typeface="Arial" panose="020B0604020202020204" pitchFamily="34" charset="0"/>
                <a:cs typeface="Arial" panose="020B0604020202020204" pitchFamily="34" charset="0"/>
              </a:rPr>
              <a:t>-Willi, and Smith-</a:t>
            </a:r>
            <a:r>
              <a:rPr lang="en-US" dirty="0" err="1">
                <a:latin typeface="Arial" panose="020B0604020202020204" pitchFamily="34" charset="0"/>
                <a:cs typeface="Arial" panose="020B0604020202020204" pitchFamily="34" charset="0"/>
              </a:rPr>
              <a:t>Magenis</a:t>
            </a:r>
            <a:r>
              <a:rPr lang="en-US" dirty="0">
                <a:latin typeface="Arial" panose="020B0604020202020204" pitchFamily="34" charset="0"/>
                <a:cs typeface="Arial" panose="020B0604020202020204" pitchFamily="34" charset="0"/>
              </a:rPr>
              <a:t>. However, DDS is currently not budgeting funding for the newly eligible to receive 24/7 residential supports. They are eligible for individual supports, meaning they may be able to receive less than 24 hour supports if they live in homes of their own. Otherwise, they are eligible for family supports. However, except possibly in cases where they have no family involvement, DDS will not fund the housing</a:t>
            </a:r>
          </a:p>
          <a:p>
            <a:endParaRPr lang="en-US" dirty="0"/>
          </a:p>
        </p:txBody>
      </p:sp>
      <p:sp>
        <p:nvSpPr>
          <p:cNvPr id="4" name="Slide Number Placeholder 3"/>
          <p:cNvSpPr>
            <a:spLocks noGrp="1"/>
          </p:cNvSpPr>
          <p:nvPr>
            <p:ph type="sldNum" sz="quarter" idx="10"/>
          </p:nvPr>
        </p:nvSpPr>
        <p:spPr/>
        <p:txBody>
          <a:bodyPr/>
          <a:lstStyle/>
          <a:p>
            <a:fld id="{537CF1B3-6B52-4F90-98D6-072472EC23CE}" type="slidenum">
              <a:rPr lang="en-US" smtClean="0"/>
              <a:t>3</a:t>
            </a:fld>
            <a:endParaRPr lang="en-US"/>
          </a:p>
        </p:txBody>
      </p:sp>
    </p:spTree>
    <p:extLst>
      <p:ext uri="{BB962C8B-B14F-4D97-AF65-F5344CB8AC3E}">
        <p14:creationId xmlns:p14="http://schemas.microsoft.com/office/powerpoint/2010/main" val="3601095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CF1B3-6B52-4F90-98D6-072472EC23CE}" type="slidenum">
              <a:rPr lang="en-US" smtClean="0"/>
              <a:t>4</a:t>
            </a:fld>
            <a:endParaRPr lang="en-US"/>
          </a:p>
        </p:txBody>
      </p:sp>
    </p:spTree>
    <p:extLst>
      <p:ext uri="{BB962C8B-B14F-4D97-AF65-F5344CB8AC3E}">
        <p14:creationId xmlns:p14="http://schemas.microsoft.com/office/powerpoint/2010/main" val="3905819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are pressed for time, we will skip the slides on assets and circle of support.</a:t>
            </a:r>
          </a:p>
        </p:txBody>
      </p:sp>
      <p:sp>
        <p:nvSpPr>
          <p:cNvPr id="4" name="Slide Number Placeholder 3"/>
          <p:cNvSpPr>
            <a:spLocks noGrp="1"/>
          </p:cNvSpPr>
          <p:nvPr>
            <p:ph type="sldNum" sz="quarter" idx="10"/>
          </p:nvPr>
        </p:nvSpPr>
        <p:spPr/>
        <p:txBody>
          <a:bodyPr/>
          <a:lstStyle/>
          <a:p>
            <a:fld id="{537CF1B3-6B52-4F90-98D6-072472EC23CE}" type="slidenum">
              <a:rPr lang="en-US" smtClean="0"/>
              <a:t>5</a:t>
            </a:fld>
            <a:endParaRPr lang="en-US"/>
          </a:p>
        </p:txBody>
      </p:sp>
    </p:spTree>
    <p:extLst>
      <p:ext uri="{BB962C8B-B14F-4D97-AF65-F5344CB8AC3E}">
        <p14:creationId xmlns:p14="http://schemas.microsoft.com/office/powerpoint/2010/main" val="983423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0B6CCBF-CDC6-4BF1-8931-1E3D87E67409}" type="slidenum">
              <a:rPr lang="en-US" altLang="en-US" smtClean="0">
                <a:solidFill>
                  <a:srgbClr val="000000"/>
                </a:solidFill>
              </a:rPr>
              <a:pPr/>
              <a:t>6</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200451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you can see, there is a range of government programs that your family member may be able to tap into, in addition to personal resources. All of them have rules about where they can be used, what they can be used for, and what other funding sources they can be combined with. We’ll be talking about each of these in turn. </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7CF1B3-6B52-4F90-98D6-072472EC23C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66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Eligibility for SSI, or Supplemental Security Income, is limited to individuals who are elderly, blind or disabled, have extremely low income, and countable resources of less than $2,000. It pays $648-$1,295/month, depending on the living situation. A percentage of this is paid by the feds, and the balance is paid for by the state of Mass. The high end is if you’re living in a licensed assisted living facility. SSI pays $955 if you’re living by yourself in an apartment. It pays $871 a month, in a situation such as a group home, where you have a group of people dividing up costs evenly. The low end is if you’re living in the home of someone that is presumed by Social Security to be subsidizing your room and board in some way. Individuals can receive $65 in earned income and $20 in unearned income in a month. Anything further will result in a reduction in the amount of SSI an individual receives (of up to 1/3 of the federal portion of the benefit, plus $20).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your family member receives SSI as an adult at 18, he or she is automatically eligible for </a:t>
            </a:r>
            <a:r>
              <a:rPr lang="en-US" dirty="0" err="1">
                <a:latin typeface="Arial" panose="020B0604020202020204" pitchFamily="34" charset="0"/>
                <a:cs typeface="Arial" panose="020B0604020202020204" pitchFamily="34" charset="0"/>
              </a:rPr>
              <a:t>MassHealth</a:t>
            </a:r>
            <a:r>
              <a:rPr lang="en-US" dirty="0">
                <a:latin typeface="Arial" panose="020B0604020202020204" pitchFamily="34" charset="0"/>
                <a:cs typeface="Arial" panose="020B0604020202020204" pitchFamily="34" charset="0"/>
              </a:rPr>
              <a:t>. If a </a:t>
            </a:r>
            <a:r>
              <a:rPr lang="en-US" dirty="0" err="1">
                <a:latin typeface="Arial" panose="020B0604020202020204" pitchFamily="34" charset="0"/>
                <a:cs typeface="Arial" panose="020B0604020202020204" pitchFamily="34" charset="0"/>
              </a:rPr>
              <a:t>MassHealth</a:t>
            </a:r>
            <a:r>
              <a:rPr lang="en-US" dirty="0">
                <a:latin typeface="Arial" panose="020B0604020202020204" pitchFamily="34" charset="0"/>
                <a:cs typeface="Arial" panose="020B0604020202020204" pitchFamily="34" charset="0"/>
              </a:rPr>
              <a:t> card does not come in the mail within a couple of months of receiving the first SSI check, call </a:t>
            </a:r>
            <a:r>
              <a:rPr lang="en-US" dirty="0" err="1">
                <a:latin typeface="Arial" panose="020B0604020202020204" pitchFamily="34" charset="0"/>
                <a:cs typeface="Arial" panose="020B0604020202020204" pitchFamily="34" charset="0"/>
              </a:rPr>
              <a:t>MassHealth</a:t>
            </a:r>
            <a:r>
              <a:rPr lang="en-US" dirty="0">
                <a:latin typeface="Arial" panose="020B0604020202020204" pitchFamily="34" charset="0"/>
                <a:cs typeface="Arial" panose="020B0604020202020204" pitchFamily="34" charset="0"/>
              </a:rPr>
              <a:t> and say your family member is receiving SSI, and has not yet received a </a:t>
            </a:r>
            <a:r>
              <a:rPr lang="en-US" dirty="0" err="1">
                <a:latin typeface="Arial" panose="020B0604020202020204" pitchFamily="34" charset="0"/>
                <a:cs typeface="Arial" panose="020B0604020202020204" pitchFamily="34" charset="0"/>
              </a:rPr>
              <a:t>MassHealth</a:t>
            </a:r>
            <a:r>
              <a:rPr lang="en-US" dirty="0">
                <a:latin typeface="Arial" panose="020B0604020202020204" pitchFamily="34" charset="0"/>
                <a:cs typeface="Arial" panose="020B0604020202020204" pitchFamily="34" charset="0"/>
              </a:rPr>
              <a:t> card. If the representative tells you to apply for </a:t>
            </a:r>
            <a:r>
              <a:rPr lang="en-US" dirty="0" err="1">
                <a:latin typeface="Arial" panose="020B0604020202020204" pitchFamily="34" charset="0"/>
                <a:cs typeface="Arial" panose="020B0604020202020204" pitchFamily="34" charset="0"/>
              </a:rPr>
              <a:t>MassHealth</a:t>
            </a:r>
            <a:r>
              <a:rPr lang="en-US" dirty="0">
                <a:latin typeface="Arial" panose="020B0604020202020204" pitchFamily="34" charset="0"/>
                <a:cs typeface="Arial" panose="020B0604020202020204" pitchFamily="34" charset="0"/>
              </a:rPr>
              <a:t>, ask to speak to a supervisor. Do not apply for </a:t>
            </a:r>
            <a:r>
              <a:rPr lang="en-US" dirty="0" err="1">
                <a:latin typeface="Arial" panose="020B0604020202020204" pitchFamily="34" charset="0"/>
                <a:cs typeface="Arial" panose="020B0604020202020204" pitchFamily="34" charset="0"/>
              </a:rPr>
              <a:t>MassHealth</a:t>
            </a:r>
            <a:r>
              <a:rPr lang="en-US" dirty="0">
                <a:latin typeface="Arial" panose="020B0604020202020204" pitchFamily="34" charset="0"/>
                <a:cs typeface="Arial" panose="020B0604020202020204" pitchFamily="34" charset="0"/>
              </a:rPr>
              <a:t>; if you do, they will consider your income in determining eligibility, and tell you your family member can re-apply based on his or her own income at 19.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Some individuals receive SSDI, rather than SSI. SSDI is Soc. Security disability. Eligibility can be based on the work history of the individual or</a:t>
            </a:r>
            <a:r>
              <a:rPr lang="en-US" baseline="0" dirty="0">
                <a:latin typeface="Arial" panose="020B0604020202020204" pitchFamily="34" charset="0"/>
                <a:cs typeface="Arial" panose="020B0604020202020204" pitchFamily="34" charset="0"/>
              </a:rPr>
              <a:t> of </a:t>
            </a:r>
            <a:r>
              <a:rPr lang="en-US" dirty="0">
                <a:latin typeface="Arial" panose="020B0604020202020204" pitchFamily="34" charset="0"/>
                <a:cs typeface="Arial" panose="020B0604020202020204" pitchFamily="34" charset="0"/>
              </a:rPr>
              <a:t>a parent. The amount paid depends upon work history. An individual qualifying based on a parent’s work history is eligible to receive SSDI when a parent dies, retires, or becomes disabled. In many cases, SSDI pays more than SSI. There is no savings or asset limit to qualify for SSDI, and unearned income will not affect the amount of the benefit. There is a limit on earned income: $1,350/month in 2022. The bad news is that SSDI doesn’t automatically make you eligible for </a:t>
            </a:r>
            <a:r>
              <a:rPr lang="en-US" dirty="0" err="1">
                <a:latin typeface="Arial" panose="020B0604020202020204" pitchFamily="34" charset="0"/>
                <a:cs typeface="Arial" panose="020B0604020202020204" pitchFamily="34" charset="0"/>
              </a:rPr>
              <a:t>MassHealth</a:t>
            </a:r>
            <a:r>
              <a:rPr lang="en-US" dirty="0">
                <a:latin typeface="Arial" panose="020B0604020202020204" pitchFamily="34" charset="0"/>
                <a:cs typeface="Arial" panose="020B0604020202020204" pitchFamily="34" charset="0"/>
              </a:rPr>
              <a:t>, while SSI does.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SSDI makes you eligible for Medicare after 2 years, but you cannot use Medicare to access certain critical long-term services and supports funded through </a:t>
            </a:r>
            <a:r>
              <a:rPr lang="en-US" dirty="0" err="1">
                <a:latin typeface="Arial" panose="020B0604020202020204" pitchFamily="34" charset="0"/>
                <a:cs typeface="Arial" panose="020B0604020202020204" pitchFamily="34" charset="0"/>
              </a:rPr>
              <a:t>MassHealth</a:t>
            </a:r>
            <a:r>
              <a:rPr lang="en-US" dirty="0">
                <a:latin typeface="Arial" panose="020B0604020202020204" pitchFamily="34" charset="0"/>
                <a:cs typeface="Arial" panose="020B0604020202020204" pitchFamily="34" charset="0"/>
              </a:rPr>
              <a:t>. That’s why it’s very important, if you have any control over the situation, to not retire until your child is getting SSI benefits as an adult. If you retire before your child is 18, your child is going to get SSDI and will never receive SSI as an adult – with one exception: if the SSDI benefit allocated to the child is less than the SSI benefit would be, SSI will make up the difference. (A footnote about SSDI: SSDI is not reduced for the spouse of a disabled person, if that spouse is caring for an adult child with a disability.)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Please note that if an individual moves from SSI to SSDI they cannot lose their </a:t>
            </a:r>
            <a:r>
              <a:rPr lang="en-US" dirty="0" err="1">
                <a:latin typeface="Arial" panose="020B0604020202020204" pitchFamily="34" charset="0"/>
                <a:cs typeface="Arial" panose="020B0604020202020204" pitchFamily="34" charset="0"/>
              </a:rPr>
              <a:t>MassHealth</a:t>
            </a:r>
            <a:r>
              <a:rPr lang="en-US" dirty="0">
                <a:latin typeface="Arial" panose="020B0604020202020204" pitchFamily="34" charset="0"/>
                <a:cs typeface="Arial" panose="020B0604020202020204" pitchFamily="34" charset="0"/>
              </a:rPr>
              <a:t> if that is the </a:t>
            </a:r>
            <a:r>
              <a:rPr lang="en-US" b="1" i="1" dirty="0">
                <a:latin typeface="Arial" panose="020B0604020202020204" pitchFamily="34" charset="0"/>
                <a:cs typeface="Arial" panose="020B0604020202020204" pitchFamily="34" charset="0"/>
              </a:rPr>
              <a:t>only</a:t>
            </a:r>
            <a:r>
              <a:rPr lang="en-US" dirty="0">
                <a:latin typeface="Arial" panose="020B0604020202020204" pitchFamily="34" charset="0"/>
                <a:cs typeface="Arial" panose="020B0604020202020204" pitchFamily="34" charset="0"/>
              </a:rPr>
              <a:t> reason their income now exceeds the cap for </a:t>
            </a:r>
            <a:r>
              <a:rPr lang="en-US" dirty="0" err="1">
                <a:latin typeface="Arial" panose="020B0604020202020204" pitchFamily="34" charset="0"/>
                <a:cs typeface="Arial" panose="020B0604020202020204" pitchFamily="34" charset="0"/>
              </a:rPr>
              <a:t>MassHealth</a:t>
            </a:r>
            <a:r>
              <a:rPr lang="en-US" dirty="0">
                <a:latin typeface="Arial" panose="020B0604020202020204" pitchFamily="34" charset="0"/>
                <a:cs typeface="Arial" panose="020B0604020202020204" pitchFamily="34" charset="0"/>
              </a:rPr>
              <a:t> eligibility. This point is not necessarily well understood by many at </a:t>
            </a:r>
            <a:r>
              <a:rPr lang="en-US" dirty="0" err="1">
                <a:latin typeface="Arial" panose="020B0604020202020204" pitchFamily="34" charset="0"/>
                <a:cs typeface="Arial" panose="020B0604020202020204" pitchFamily="34" charset="0"/>
              </a:rPr>
              <a:t>MassHealth</a:t>
            </a:r>
            <a:r>
              <a:rPr lang="en-US" dirty="0">
                <a:latin typeface="Arial" panose="020B0604020202020204" pitchFamily="34" charset="0"/>
                <a:cs typeface="Arial" panose="020B0604020202020204" pitchFamily="34" charset="0"/>
              </a:rPr>
              <a:t>. Please contact Autism Housing Pathways if you run into trouble in this regard; we can provide you with written guidance from the state to share with your </a:t>
            </a:r>
            <a:r>
              <a:rPr lang="en-US" dirty="0" err="1">
                <a:latin typeface="Arial" panose="020B0604020202020204" pitchFamily="34" charset="0"/>
                <a:cs typeface="Arial" panose="020B0604020202020204" pitchFamily="34" charset="0"/>
              </a:rPr>
              <a:t>MassHealth</a:t>
            </a:r>
            <a:r>
              <a:rPr lang="en-US" dirty="0">
                <a:latin typeface="Arial" panose="020B0604020202020204" pitchFamily="34" charset="0"/>
                <a:cs typeface="Arial" panose="020B0604020202020204" pitchFamily="34" charset="0"/>
              </a:rPr>
              <a:t> representative.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There is still a way to access </a:t>
            </a:r>
            <a:r>
              <a:rPr lang="en-US" dirty="0" err="1">
                <a:latin typeface="Arial" panose="020B0604020202020204" pitchFamily="34" charset="0"/>
                <a:cs typeface="Arial" panose="020B0604020202020204" pitchFamily="34" charset="0"/>
              </a:rPr>
              <a:t>MassHealth</a:t>
            </a:r>
            <a:r>
              <a:rPr lang="en-US" dirty="0">
                <a:latin typeface="Arial" panose="020B0604020202020204" pitchFamily="34" charset="0"/>
                <a:cs typeface="Arial" panose="020B0604020202020204" pitchFamily="34" charset="0"/>
              </a:rPr>
              <a:t> long-term services and supports if a person has only ever received SSDI, and that way is CommonHealth. Do not confuse this with CommonHealth for children. CommonHealth for adults is a program individuals who are disabled and working. If you are working 40 hours a month, as an adult, you can get CommonHealth. That’s not a week, that’s a month. And it can be doing anything – if you can show you’re getting paid a dollar an hour for 10 hours a week to water your next door neighbor’s plants and you get a letter from your neighbor to that effect, it will count.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the</a:t>
            </a:r>
            <a:r>
              <a:rPr lang="en-US" baseline="0" dirty="0">
                <a:latin typeface="Arial" panose="020B0604020202020204" pitchFamily="34" charset="0"/>
                <a:cs typeface="Arial" panose="020B0604020202020204" pitchFamily="34" charset="0"/>
              </a:rPr>
              <a:t> individual</a:t>
            </a:r>
            <a:r>
              <a:rPr lang="en-US" dirty="0">
                <a:latin typeface="Arial" panose="020B0604020202020204" pitchFamily="34" charset="0"/>
                <a:cs typeface="Arial" panose="020B0604020202020204" pitchFamily="34" charset="0"/>
              </a:rPr>
              <a:t> can’t work 40 hours a month, there’s still another way to get CommonHealth, which is by meeting a onetime deductible. You have to show, in a six month period, medical expenses above a certain amount that your insurance did not cover. The amount is calculated based on a formula derived from the individual’s income ([gross monthly income less $542 for a single person] x 6). So what do people do to get this done? This is when you get the ramp built at your house, the wisdom teeth out, whatever you can show is medically necessary that isn’t going to be covered by insurance.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There is one other rather obscure way to get CommonHealth: if the household income is 200% or less of the federal poverty level and the individual is HIV positive.</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Emergency Aid to the Elderly, Disabled, and Children (EAEDC) is a cash benefit for those who don’t qualify for SSI or SSDI.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Qualify if: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 Disabled,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 Caring for someone who is severely disabled,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 65 years old or older, 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 Getting training from a Massachusetts Rehabilitation Commission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Payment rates: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 Single person with shelter costs: $334.10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 Each person in a married couple: $222.80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 Homeless: $334.10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 Rest home resident: $72.80</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537CF1B3-6B52-4F90-98D6-072472EC23CE}" type="slidenum">
              <a:rPr lang="en-US" smtClean="0"/>
              <a:t>8</a:t>
            </a:fld>
            <a:endParaRPr lang="en-US"/>
          </a:p>
        </p:txBody>
      </p:sp>
    </p:spTree>
    <p:extLst>
      <p:ext uri="{BB962C8B-B14F-4D97-AF65-F5344CB8AC3E}">
        <p14:creationId xmlns:p14="http://schemas.microsoft.com/office/powerpoint/2010/main" val="224419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Medicaid (</a:t>
            </a:r>
            <a:r>
              <a:rPr lang="en-US" dirty="0" err="1">
                <a:latin typeface="Arial" panose="020B0604020202020204" pitchFamily="34" charset="0"/>
                <a:cs typeface="Arial" panose="020B0604020202020204" pitchFamily="34" charset="0"/>
              </a:rPr>
              <a:t>MassHealth</a:t>
            </a:r>
            <a:r>
              <a:rPr lang="en-US" dirty="0">
                <a:latin typeface="Arial" panose="020B0604020202020204" pitchFamily="34" charset="0"/>
                <a:cs typeface="Arial" panose="020B0604020202020204" pitchFamily="34" charset="0"/>
              </a:rPr>
              <a:t>) is the main source of funds to pay for long-term services and supports. While there is a lot of talk about Medicaid waivers, Medicaid waivers only apply to people who are receiving supports through DDS. What’s much more important to know about are what are called Medicaid state plan services. The important thing about Medicaid state plan services, is that, unlike waivers, which can be capped and have waiting lists, state plan services are an entitlement. If you qualify for it, you have to receive it, and there can’t be a waiting list. The three primary Medicaid state plan services that apply to residential supports are Adult Family or Adult Foster Care, Personal Care Attendant services, and Group Adult Foster care. These may not be combined with one another.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Adult Family Care and Adult Foster Care are two sides of the same coin. It’s called Adult Family Care if the care provider is a member of the family, and Adult Foster Care if the provider is not a member of the family. Other than that they are the same program. AFC pays a caregiver a tax-free stipend to have up to three individuals live with them. Please note, “live with</a:t>
            </a:r>
            <a:r>
              <a:rPr lang="en-US" baseline="0" dirty="0">
                <a:latin typeface="Arial" panose="020B0604020202020204" pitchFamily="34" charset="0"/>
                <a:cs typeface="Arial" panose="020B0604020202020204" pitchFamily="34" charset="0"/>
              </a:rPr>
              <a:t> them” means in the same legal unit.</a:t>
            </a:r>
            <a:r>
              <a:rPr lang="en-US" dirty="0">
                <a:latin typeface="Arial" panose="020B0604020202020204" pitchFamily="34" charset="0"/>
                <a:cs typeface="Arial" panose="020B0604020202020204" pitchFamily="34" charset="0"/>
              </a:rPr>
              <a:t> You</a:t>
            </a:r>
            <a:r>
              <a:rPr lang="en-US" baseline="0" dirty="0">
                <a:latin typeface="Arial" panose="020B0604020202020204" pitchFamily="34" charset="0"/>
                <a:cs typeface="Arial" panose="020B0604020202020204" pitchFamily="34" charset="0"/>
              </a:rPr>
              <a:t> cannot be the Adult Family Care provider if your child lives in a separate unit. </a:t>
            </a:r>
            <a:r>
              <a:rPr lang="en-US" dirty="0">
                <a:latin typeface="Arial" panose="020B0604020202020204" pitchFamily="34" charset="0"/>
                <a:cs typeface="Arial" panose="020B0604020202020204" pitchFamily="34" charset="0"/>
              </a:rPr>
              <a:t>The stipend</a:t>
            </a:r>
            <a:r>
              <a:rPr lang="en-US" baseline="0" dirty="0">
                <a:latin typeface="Arial" panose="020B0604020202020204" pitchFamily="34" charset="0"/>
                <a:cs typeface="Arial" panose="020B0604020202020204" pitchFamily="34" charset="0"/>
              </a:rPr>
              <a:t> is </a:t>
            </a:r>
            <a:r>
              <a:rPr lang="en-US" dirty="0">
                <a:latin typeface="Arial" panose="020B0604020202020204" pitchFamily="34" charset="0"/>
                <a:cs typeface="Arial" panose="020B0604020202020204" pitchFamily="34" charset="0"/>
              </a:rPr>
              <a:t>about $26.00 a day per individual if the individual is what they call Level I, which means they need at least prompting with one or more activities of daily living (bathing, eating, toileting, etc.). Prompting does not mean reminders; it has to be at least a verbal prompt. The Level II provider stipend is about $52.00 a day for individuals who need physical assistance with 3 or more ADLs, or with 2 ADLs if there is also a behavior present. While the state pays a fixed amount to the AFC provider agencies, the actual amount of the stipend passed onto the caregiver is up to the agency. It pays to shop around, and non-profit agencies may pay a higher stipend.</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An Adult Family Care provider may not also be the legal guardian. What a lot of families end up doing is having one parent become the legal guardian and the other the AFC provider. Unfortunately, that leaves single parents out of luck, unless they can get, for example, an aunt or an uncle to be the guardian, while the person actually living with the individual becomes the care provider.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Personal Care Attendant Services are available to those need physical assistance with 2 or more ADLs. With PCA, you’re allocated a budget for a certain numbers of hours per week. Whether you’re better off with AFC or PCA really depends on the hours the individual needs. You simply do the math. PCA will pay more if someone needs more than a few hours a day of care. However, if you need someone to be there virtually 24/7, regardless of the math, you may be better off doing AFC. PCA is only going to pay for someone to be there at certain times, such as toileting or bathing, but PCA is not paying for somebody to be there 24/7, because no one needs physical assistance 24/7. Having said that, for people who consistently need assistance throughout the night (i.e. with a breathing tube, or nighttime toileting due to a prostate condition, overnight PCA might be a possibility). According to the PCA manual, a PCA cannot be your spouse, parent or foster parent (if a minor), surrogate, or legally responsible relative. A parent can't be a PCA for someone under 18, but it would appear that a parent who is not a legal guardian could probably be a PCA for someone over 18. PCA’s </a:t>
            </a:r>
            <a:r>
              <a:rPr lang="en-US" dirty="0" err="1">
                <a:latin typeface="Arial" panose="020B0604020202020204" pitchFamily="34" charset="0"/>
                <a:cs typeface="Arial" panose="020B0604020202020204" pitchFamily="34" charset="0"/>
              </a:rPr>
              <a:t>arepaid</a:t>
            </a:r>
            <a:r>
              <a:rPr lang="en-US" dirty="0">
                <a:latin typeface="Arial" panose="020B0604020202020204" pitchFamily="34" charset="0"/>
                <a:cs typeface="Arial" panose="020B0604020202020204" pitchFamily="34" charset="0"/>
              </a:rPr>
              <a:t> $16.10/hour as of July 1, 2021. A new wrinkle is that the</a:t>
            </a:r>
            <a:r>
              <a:rPr lang="en-US" baseline="0" dirty="0">
                <a:latin typeface="Arial" panose="020B0604020202020204" pitchFamily="34" charset="0"/>
                <a:cs typeface="Arial" panose="020B0604020202020204" pitchFamily="34" charset="0"/>
              </a:rPr>
              <a:t> U.S. Dept. of Labor has said PCA’s working over 40 hours/week must receive overtime. </a:t>
            </a:r>
            <a:r>
              <a:rPr lang="en-US" baseline="0" dirty="0" err="1">
                <a:latin typeface="Arial" panose="020B0604020202020204" pitchFamily="34" charset="0"/>
                <a:cs typeface="Arial" panose="020B0604020202020204" pitchFamily="34" charset="0"/>
              </a:rPr>
              <a:t>MassHealth</a:t>
            </a:r>
            <a:r>
              <a:rPr lang="en-US" baseline="0" dirty="0">
                <a:latin typeface="Arial" panose="020B0604020202020204" pitchFamily="34" charset="0"/>
                <a:cs typeface="Arial" panose="020B0604020202020204" pitchFamily="34" charset="0"/>
              </a:rPr>
              <a:t> is now requiring anyone with a PCA working more than 40 hours in total for all clients to apply for overtime approval. Their goal is for people to find additional PCAs to cover hours beyond the first 40.</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Group Adult Foster Care pays $40.33 a day, or a total of $14,720/year. It provides support for an individual living in a group setting, which is administered by a licensed GAFC provider. GAFC can be used in subsidized housing (such as project-base Sec. 8) or in an assisted living setting. To qualify for GAFC, an individual must need at least prompting for at least one ADL.</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1EC6C999-24C7-4239-ABD5-712022DBDCAF}"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2633206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0783B-67BE-4761-A76F-470C526C23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EF4E64-3987-4570-BC50-FE17110194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4BD91C-99FC-488B-94A6-993419B97BD4}"/>
              </a:ext>
            </a:extLst>
          </p:cNvPr>
          <p:cNvSpPr>
            <a:spLocks noGrp="1"/>
          </p:cNvSpPr>
          <p:nvPr>
            <p:ph type="dt" sz="half" idx="10"/>
          </p:nvPr>
        </p:nvSpPr>
        <p:spPr/>
        <p:txBody>
          <a:bodyPr/>
          <a:lstStyle/>
          <a:p>
            <a:pPr>
              <a:defRPr/>
            </a:pPr>
            <a:endParaRPr lang="en-US">
              <a:solidFill>
                <a:srgbClr val="000000"/>
              </a:solidFill>
            </a:endParaRPr>
          </a:p>
        </p:txBody>
      </p:sp>
      <p:sp>
        <p:nvSpPr>
          <p:cNvPr id="5" name="Footer Placeholder 4">
            <a:extLst>
              <a:ext uri="{FF2B5EF4-FFF2-40B4-BE49-F238E27FC236}">
                <a16:creationId xmlns:a16="http://schemas.microsoft.com/office/drawing/2014/main" id="{6B840F24-82F7-4C17-90A3-707E788B35D9}"/>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6" name="Slide Number Placeholder 5">
            <a:extLst>
              <a:ext uri="{FF2B5EF4-FFF2-40B4-BE49-F238E27FC236}">
                <a16:creationId xmlns:a16="http://schemas.microsoft.com/office/drawing/2014/main" id="{796C0237-20B5-4167-8EAF-F79CFBE45B5C}"/>
              </a:ext>
            </a:extLst>
          </p:cNvPr>
          <p:cNvSpPr>
            <a:spLocks noGrp="1"/>
          </p:cNvSpPr>
          <p:nvPr>
            <p:ph type="sldNum" sz="quarter" idx="12"/>
          </p:nvPr>
        </p:nvSpPr>
        <p:spPr/>
        <p:txBody>
          <a:bodyPr/>
          <a:lstStyle/>
          <a:p>
            <a:pPr>
              <a:defRPr/>
            </a:pPr>
            <a:fld id="{9A2C115F-6BB5-4CBC-BF83-7A7FDEC1A5A7}"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62154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A4D58-D875-4F85-9EFE-DEC2011C4C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41C814-14AE-4FB4-93D5-FD10932C915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65D448-1D08-4A34-B1A9-B61DB5076001}"/>
              </a:ext>
            </a:extLst>
          </p:cNvPr>
          <p:cNvSpPr>
            <a:spLocks noGrp="1"/>
          </p:cNvSpPr>
          <p:nvPr>
            <p:ph type="dt" sz="half" idx="10"/>
          </p:nvPr>
        </p:nvSpPr>
        <p:spPr/>
        <p:txBody>
          <a:bodyPr/>
          <a:lstStyle/>
          <a:p>
            <a:pPr>
              <a:defRPr/>
            </a:pPr>
            <a:endParaRPr lang="en-US">
              <a:solidFill>
                <a:srgbClr val="000000"/>
              </a:solidFill>
            </a:endParaRPr>
          </a:p>
        </p:txBody>
      </p:sp>
      <p:sp>
        <p:nvSpPr>
          <p:cNvPr id="5" name="Footer Placeholder 4">
            <a:extLst>
              <a:ext uri="{FF2B5EF4-FFF2-40B4-BE49-F238E27FC236}">
                <a16:creationId xmlns:a16="http://schemas.microsoft.com/office/drawing/2014/main" id="{DD15A33A-AD7F-4D5E-9726-902783928662}"/>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6" name="Slide Number Placeholder 5">
            <a:extLst>
              <a:ext uri="{FF2B5EF4-FFF2-40B4-BE49-F238E27FC236}">
                <a16:creationId xmlns:a16="http://schemas.microsoft.com/office/drawing/2014/main" id="{98F5D25A-E2ED-443F-9779-88C266748217}"/>
              </a:ext>
            </a:extLst>
          </p:cNvPr>
          <p:cNvSpPr>
            <a:spLocks noGrp="1"/>
          </p:cNvSpPr>
          <p:nvPr>
            <p:ph type="sldNum" sz="quarter" idx="12"/>
          </p:nvPr>
        </p:nvSpPr>
        <p:spPr/>
        <p:txBody>
          <a:bodyPr/>
          <a:lstStyle/>
          <a:p>
            <a:pPr>
              <a:defRPr/>
            </a:pPr>
            <a:fld id="{9436E8FA-55F1-4772-AAEB-2D8B9515DE7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71060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0DBDC9-609A-45E5-9AF5-67856C43EB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277682-B959-4117-8223-71B56110D5D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7DEF99-F186-468D-9511-CEECDCDEA2FA}"/>
              </a:ext>
            </a:extLst>
          </p:cNvPr>
          <p:cNvSpPr>
            <a:spLocks noGrp="1"/>
          </p:cNvSpPr>
          <p:nvPr>
            <p:ph type="dt" sz="half" idx="10"/>
          </p:nvPr>
        </p:nvSpPr>
        <p:spPr/>
        <p:txBody>
          <a:bodyPr/>
          <a:lstStyle/>
          <a:p>
            <a:pPr>
              <a:defRPr/>
            </a:pPr>
            <a:endParaRPr lang="en-US">
              <a:solidFill>
                <a:srgbClr val="000000"/>
              </a:solidFill>
            </a:endParaRPr>
          </a:p>
        </p:txBody>
      </p:sp>
      <p:sp>
        <p:nvSpPr>
          <p:cNvPr id="5" name="Footer Placeholder 4">
            <a:extLst>
              <a:ext uri="{FF2B5EF4-FFF2-40B4-BE49-F238E27FC236}">
                <a16:creationId xmlns:a16="http://schemas.microsoft.com/office/drawing/2014/main" id="{6E726CC1-7133-4150-9308-1C364243CCDC}"/>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6" name="Slide Number Placeholder 5">
            <a:extLst>
              <a:ext uri="{FF2B5EF4-FFF2-40B4-BE49-F238E27FC236}">
                <a16:creationId xmlns:a16="http://schemas.microsoft.com/office/drawing/2014/main" id="{92E1726A-5CE0-4E42-9200-59750AAFEFEA}"/>
              </a:ext>
            </a:extLst>
          </p:cNvPr>
          <p:cNvSpPr>
            <a:spLocks noGrp="1"/>
          </p:cNvSpPr>
          <p:nvPr>
            <p:ph type="sldNum" sz="quarter" idx="12"/>
          </p:nvPr>
        </p:nvSpPr>
        <p:spPr/>
        <p:txBody>
          <a:bodyPr/>
          <a:lstStyle/>
          <a:p>
            <a:pPr>
              <a:defRPr/>
            </a:pPr>
            <a:fld id="{561EC62C-C352-4821-950D-4235411445F8}"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42334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0783B-67BE-4761-A76F-470C526C23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EF4E64-3987-4570-BC50-FE17110194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4BD91C-99FC-488B-94A6-993419B97BD4}"/>
              </a:ext>
            </a:extLst>
          </p:cNvPr>
          <p:cNvSpPr>
            <a:spLocks noGrp="1"/>
          </p:cNvSpPr>
          <p:nvPr>
            <p:ph type="dt" sz="half" idx="10"/>
          </p:nvPr>
        </p:nvSpPr>
        <p:spPr/>
        <p:txBody>
          <a:bodyPr/>
          <a:lstStyle/>
          <a:p>
            <a:pPr>
              <a:defRPr/>
            </a:pPr>
            <a:endParaRPr lang="en-US">
              <a:solidFill>
                <a:srgbClr val="000000"/>
              </a:solidFill>
            </a:endParaRPr>
          </a:p>
        </p:txBody>
      </p:sp>
      <p:sp>
        <p:nvSpPr>
          <p:cNvPr id="5" name="Footer Placeholder 4">
            <a:extLst>
              <a:ext uri="{FF2B5EF4-FFF2-40B4-BE49-F238E27FC236}">
                <a16:creationId xmlns:a16="http://schemas.microsoft.com/office/drawing/2014/main" id="{6B840F24-82F7-4C17-90A3-707E788B35D9}"/>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6" name="Slide Number Placeholder 5">
            <a:extLst>
              <a:ext uri="{FF2B5EF4-FFF2-40B4-BE49-F238E27FC236}">
                <a16:creationId xmlns:a16="http://schemas.microsoft.com/office/drawing/2014/main" id="{796C0237-20B5-4167-8EAF-F79CFBE45B5C}"/>
              </a:ext>
            </a:extLst>
          </p:cNvPr>
          <p:cNvSpPr>
            <a:spLocks noGrp="1"/>
          </p:cNvSpPr>
          <p:nvPr>
            <p:ph type="sldNum" sz="quarter" idx="12"/>
          </p:nvPr>
        </p:nvSpPr>
        <p:spPr/>
        <p:txBody>
          <a:bodyPr/>
          <a:lstStyle/>
          <a:p>
            <a:pPr>
              <a:defRPr/>
            </a:pPr>
            <a:fld id="{9A2C115F-6BB5-4CBC-BF83-7A7FDEC1A5A7}"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96747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D49A-5724-4635-B824-0EF33AD128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77447B-9D1D-4E9C-AC22-2A6D777457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DA652C-E7FB-4697-8C63-82B25028525A}"/>
              </a:ext>
            </a:extLst>
          </p:cNvPr>
          <p:cNvSpPr>
            <a:spLocks noGrp="1"/>
          </p:cNvSpPr>
          <p:nvPr>
            <p:ph type="dt" sz="half" idx="10"/>
          </p:nvPr>
        </p:nvSpPr>
        <p:spPr/>
        <p:txBody>
          <a:bodyPr/>
          <a:lstStyle/>
          <a:p>
            <a:pPr>
              <a:defRPr/>
            </a:pPr>
            <a:endParaRPr lang="en-US">
              <a:solidFill>
                <a:srgbClr val="000000"/>
              </a:solidFill>
            </a:endParaRPr>
          </a:p>
        </p:txBody>
      </p:sp>
      <p:sp>
        <p:nvSpPr>
          <p:cNvPr id="5" name="Footer Placeholder 4">
            <a:extLst>
              <a:ext uri="{FF2B5EF4-FFF2-40B4-BE49-F238E27FC236}">
                <a16:creationId xmlns:a16="http://schemas.microsoft.com/office/drawing/2014/main" id="{FDBD0356-B2EF-450B-AE41-085726342059}"/>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6" name="Slide Number Placeholder 5">
            <a:extLst>
              <a:ext uri="{FF2B5EF4-FFF2-40B4-BE49-F238E27FC236}">
                <a16:creationId xmlns:a16="http://schemas.microsoft.com/office/drawing/2014/main" id="{812ADB9C-5607-48E8-B9A7-3C03C58B26FC}"/>
              </a:ext>
            </a:extLst>
          </p:cNvPr>
          <p:cNvSpPr>
            <a:spLocks noGrp="1"/>
          </p:cNvSpPr>
          <p:nvPr>
            <p:ph type="sldNum" sz="quarter" idx="12"/>
          </p:nvPr>
        </p:nvSpPr>
        <p:spPr/>
        <p:txBody>
          <a:bodyPr/>
          <a:lstStyle/>
          <a:p>
            <a:pPr>
              <a:defRPr/>
            </a:pPr>
            <a:fld id="{E2C3AF6C-6523-4977-AC31-D45C8BC63D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79843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2D2FC-EB6F-4CC7-BD22-E6630232D1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3425CB-A3FE-4359-A727-9F751E7D56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06975E6-EBAA-4DE8-AA16-B913B187B83F}"/>
              </a:ext>
            </a:extLst>
          </p:cNvPr>
          <p:cNvSpPr>
            <a:spLocks noGrp="1"/>
          </p:cNvSpPr>
          <p:nvPr>
            <p:ph type="dt" sz="half" idx="10"/>
          </p:nvPr>
        </p:nvSpPr>
        <p:spPr/>
        <p:txBody>
          <a:bodyPr/>
          <a:lstStyle/>
          <a:p>
            <a:pPr>
              <a:defRPr/>
            </a:pPr>
            <a:endParaRPr lang="en-US">
              <a:solidFill>
                <a:srgbClr val="000000"/>
              </a:solidFill>
            </a:endParaRPr>
          </a:p>
        </p:txBody>
      </p:sp>
      <p:sp>
        <p:nvSpPr>
          <p:cNvPr id="5" name="Footer Placeholder 4">
            <a:extLst>
              <a:ext uri="{FF2B5EF4-FFF2-40B4-BE49-F238E27FC236}">
                <a16:creationId xmlns:a16="http://schemas.microsoft.com/office/drawing/2014/main" id="{36DCCC5C-C744-45A1-BB85-4A4ACD261536}"/>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6" name="Slide Number Placeholder 5">
            <a:extLst>
              <a:ext uri="{FF2B5EF4-FFF2-40B4-BE49-F238E27FC236}">
                <a16:creationId xmlns:a16="http://schemas.microsoft.com/office/drawing/2014/main" id="{55C6F28D-4C59-4D11-873C-FA4E8BB22D13}"/>
              </a:ext>
            </a:extLst>
          </p:cNvPr>
          <p:cNvSpPr>
            <a:spLocks noGrp="1"/>
          </p:cNvSpPr>
          <p:nvPr>
            <p:ph type="sldNum" sz="quarter" idx="12"/>
          </p:nvPr>
        </p:nvSpPr>
        <p:spPr/>
        <p:txBody>
          <a:bodyPr/>
          <a:lstStyle/>
          <a:p>
            <a:pPr>
              <a:defRPr/>
            </a:pPr>
            <a:fld id="{079DD2AE-E087-4459-9672-8FA4E8CF2CFE}"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47175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0DBE8-966C-44DB-AD65-166ACBCA50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72467E-E3D7-4E53-B0BE-77ADB0EF0B2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07FA12-8EB1-4384-A7F4-342C153271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4C491F-2647-4AF7-8900-8CF1B4FBC429}"/>
              </a:ext>
            </a:extLst>
          </p:cNvPr>
          <p:cNvSpPr>
            <a:spLocks noGrp="1"/>
          </p:cNvSpPr>
          <p:nvPr>
            <p:ph type="dt" sz="half" idx="10"/>
          </p:nvPr>
        </p:nvSpPr>
        <p:spPr/>
        <p:txBody>
          <a:body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CBC65913-B17A-4D0C-8FFC-F23447486126}"/>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7" name="Slide Number Placeholder 6">
            <a:extLst>
              <a:ext uri="{FF2B5EF4-FFF2-40B4-BE49-F238E27FC236}">
                <a16:creationId xmlns:a16="http://schemas.microsoft.com/office/drawing/2014/main" id="{71F4AAB9-3A20-4DAB-9AF8-798DC4E63B02}"/>
              </a:ext>
            </a:extLst>
          </p:cNvPr>
          <p:cNvSpPr>
            <a:spLocks noGrp="1"/>
          </p:cNvSpPr>
          <p:nvPr>
            <p:ph type="sldNum" sz="quarter" idx="12"/>
          </p:nvPr>
        </p:nvSpPr>
        <p:spPr/>
        <p:txBody>
          <a:bodyPr/>
          <a:lstStyle/>
          <a:p>
            <a:pPr>
              <a:defRPr/>
            </a:pPr>
            <a:fld id="{E53478E2-6EF4-418C-8E99-BDF8F62337D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37741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2A536-6506-458B-98F1-F975D369FE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A62E6A-8F41-4610-B5FA-FB2682DA78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3601855-FACC-41AB-B2A7-EEAB200EC6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ED272D-C8D3-4E31-A1F5-C25EA9CD0F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0CD1413-AA2E-4E00-8007-75CF514CB3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631D63-5B2F-4B69-AF96-7661673725D9}"/>
              </a:ext>
            </a:extLst>
          </p:cNvPr>
          <p:cNvSpPr>
            <a:spLocks noGrp="1"/>
          </p:cNvSpPr>
          <p:nvPr>
            <p:ph type="dt" sz="half" idx="10"/>
          </p:nvPr>
        </p:nvSpPr>
        <p:spPr/>
        <p:txBody>
          <a:bodyPr/>
          <a:lstStyle/>
          <a:p>
            <a:pPr>
              <a:defRPr/>
            </a:pPr>
            <a:endParaRPr lang="en-US">
              <a:solidFill>
                <a:srgbClr val="000000"/>
              </a:solidFill>
            </a:endParaRPr>
          </a:p>
        </p:txBody>
      </p:sp>
      <p:sp>
        <p:nvSpPr>
          <p:cNvPr id="8" name="Footer Placeholder 7">
            <a:extLst>
              <a:ext uri="{FF2B5EF4-FFF2-40B4-BE49-F238E27FC236}">
                <a16:creationId xmlns:a16="http://schemas.microsoft.com/office/drawing/2014/main" id="{E2E71538-1A91-45F1-B865-ADF61D16AA80}"/>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9" name="Slide Number Placeholder 8">
            <a:extLst>
              <a:ext uri="{FF2B5EF4-FFF2-40B4-BE49-F238E27FC236}">
                <a16:creationId xmlns:a16="http://schemas.microsoft.com/office/drawing/2014/main" id="{3E41C542-69BE-4DDF-BE66-B1B86988B79D}"/>
              </a:ext>
            </a:extLst>
          </p:cNvPr>
          <p:cNvSpPr>
            <a:spLocks noGrp="1"/>
          </p:cNvSpPr>
          <p:nvPr>
            <p:ph type="sldNum" sz="quarter" idx="12"/>
          </p:nvPr>
        </p:nvSpPr>
        <p:spPr/>
        <p:txBody>
          <a:bodyPr/>
          <a:lstStyle/>
          <a:p>
            <a:pPr>
              <a:defRPr/>
            </a:pPr>
            <a:fld id="{9D5C23E9-7245-4110-829B-77E39F919A80}"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989938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6A184-DEA2-45E3-A60E-15DB16BA61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172914-5609-491A-A4D6-FDDC3102F7AE}"/>
              </a:ext>
            </a:extLst>
          </p:cNvPr>
          <p:cNvSpPr>
            <a:spLocks noGrp="1"/>
          </p:cNvSpPr>
          <p:nvPr>
            <p:ph type="dt" sz="half" idx="10"/>
          </p:nvPr>
        </p:nvSpPr>
        <p:spPr/>
        <p:txBody>
          <a:bodyPr/>
          <a:lstStyle/>
          <a:p>
            <a:pPr>
              <a:defRPr/>
            </a:pPr>
            <a:endParaRPr lang="en-US">
              <a:solidFill>
                <a:srgbClr val="000000"/>
              </a:solidFill>
            </a:endParaRPr>
          </a:p>
        </p:txBody>
      </p:sp>
      <p:sp>
        <p:nvSpPr>
          <p:cNvPr id="4" name="Footer Placeholder 3">
            <a:extLst>
              <a:ext uri="{FF2B5EF4-FFF2-40B4-BE49-F238E27FC236}">
                <a16:creationId xmlns:a16="http://schemas.microsoft.com/office/drawing/2014/main" id="{83B1EF61-6A0B-4527-AD0E-B2BF7F78CFC1}"/>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5" name="Slide Number Placeholder 4">
            <a:extLst>
              <a:ext uri="{FF2B5EF4-FFF2-40B4-BE49-F238E27FC236}">
                <a16:creationId xmlns:a16="http://schemas.microsoft.com/office/drawing/2014/main" id="{527AB8F4-ABA5-454B-862D-658740B5C3C8}"/>
              </a:ext>
            </a:extLst>
          </p:cNvPr>
          <p:cNvSpPr>
            <a:spLocks noGrp="1"/>
          </p:cNvSpPr>
          <p:nvPr>
            <p:ph type="sldNum" sz="quarter" idx="12"/>
          </p:nvPr>
        </p:nvSpPr>
        <p:spPr/>
        <p:txBody>
          <a:bodyPr/>
          <a:lstStyle/>
          <a:p>
            <a:pPr>
              <a:defRPr/>
            </a:pPr>
            <a:fld id="{E9A94507-BB52-4C0C-9A5B-29895388FA3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382572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D036BB-71CE-429D-A987-13BD2B0FEA25}"/>
              </a:ext>
            </a:extLst>
          </p:cNvPr>
          <p:cNvSpPr>
            <a:spLocks noGrp="1"/>
          </p:cNvSpPr>
          <p:nvPr>
            <p:ph type="dt" sz="half" idx="10"/>
          </p:nvPr>
        </p:nvSpPr>
        <p:spPr/>
        <p:txBody>
          <a:bodyPr/>
          <a:lstStyle/>
          <a:p>
            <a:pPr>
              <a:defRPr/>
            </a:pPr>
            <a:endParaRPr lang="en-US">
              <a:solidFill>
                <a:srgbClr val="000000"/>
              </a:solidFill>
            </a:endParaRPr>
          </a:p>
        </p:txBody>
      </p:sp>
      <p:sp>
        <p:nvSpPr>
          <p:cNvPr id="3" name="Footer Placeholder 2">
            <a:extLst>
              <a:ext uri="{FF2B5EF4-FFF2-40B4-BE49-F238E27FC236}">
                <a16:creationId xmlns:a16="http://schemas.microsoft.com/office/drawing/2014/main" id="{3D243C95-952C-4FAB-907D-1754D3DDB283}"/>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4" name="Slide Number Placeholder 3">
            <a:extLst>
              <a:ext uri="{FF2B5EF4-FFF2-40B4-BE49-F238E27FC236}">
                <a16:creationId xmlns:a16="http://schemas.microsoft.com/office/drawing/2014/main" id="{59C78633-0C54-446F-9D66-07D9C391947F}"/>
              </a:ext>
            </a:extLst>
          </p:cNvPr>
          <p:cNvSpPr>
            <a:spLocks noGrp="1"/>
          </p:cNvSpPr>
          <p:nvPr>
            <p:ph type="sldNum" sz="quarter" idx="12"/>
          </p:nvPr>
        </p:nvSpPr>
        <p:spPr/>
        <p:txBody>
          <a:bodyPr/>
          <a:lstStyle/>
          <a:p>
            <a:pPr>
              <a:defRPr/>
            </a:pPr>
            <a:fld id="{37ED0E20-21E0-47B9-9C2D-DE851272AA1B}"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199051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9AAC0-0EC6-4DE8-AF28-7187BB64CE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5BFDF9-A9E1-48A7-A850-DDC250A8E3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29775D-F8FC-4E08-8235-4B3E32E1F7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BFB51DC-7963-4A49-BF65-0E5BD0B48662}"/>
              </a:ext>
            </a:extLst>
          </p:cNvPr>
          <p:cNvSpPr>
            <a:spLocks noGrp="1"/>
          </p:cNvSpPr>
          <p:nvPr>
            <p:ph type="dt" sz="half" idx="10"/>
          </p:nvPr>
        </p:nvSpPr>
        <p:spPr/>
        <p:txBody>
          <a:body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001350A1-4729-4D20-B631-9CC930E2AC95}"/>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7" name="Slide Number Placeholder 6">
            <a:extLst>
              <a:ext uri="{FF2B5EF4-FFF2-40B4-BE49-F238E27FC236}">
                <a16:creationId xmlns:a16="http://schemas.microsoft.com/office/drawing/2014/main" id="{31C27188-05D4-42F5-8E11-0B31C8D8CF45}"/>
              </a:ext>
            </a:extLst>
          </p:cNvPr>
          <p:cNvSpPr>
            <a:spLocks noGrp="1"/>
          </p:cNvSpPr>
          <p:nvPr>
            <p:ph type="sldNum" sz="quarter" idx="12"/>
          </p:nvPr>
        </p:nvSpPr>
        <p:spPr/>
        <p:txBody>
          <a:bodyPr/>
          <a:lstStyle/>
          <a:p>
            <a:pPr>
              <a:defRPr/>
            </a:pPr>
            <a:fld id="{23025F79-F7E5-4611-990B-B294709B588B}"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91452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D49A-5724-4635-B824-0EF33AD128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77447B-9D1D-4E9C-AC22-2A6D777457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DA652C-E7FB-4697-8C63-82B25028525A}"/>
              </a:ext>
            </a:extLst>
          </p:cNvPr>
          <p:cNvSpPr>
            <a:spLocks noGrp="1"/>
          </p:cNvSpPr>
          <p:nvPr>
            <p:ph type="dt" sz="half" idx="10"/>
          </p:nvPr>
        </p:nvSpPr>
        <p:spPr/>
        <p:txBody>
          <a:bodyPr/>
          <a:lstStyle/>
          <a:p>
            <a:pPr>
              <a:defRPr/>
            </a:pPr>
            <a:endParaRPr lang="en-US">
              <a:solidFill>
                <a:srgbClr val="000000"/>
              </a:solidFill>
            </a:endParaRPr>
          </a:p>
        </p:txBody>
      </p:sp>
      <p:sp>
        <p:nvSpPr>
          <p:cNvPr id="5" name="Footer Placeholder 4">
            <a:extLst>
              <a:ext uri="{FF2B5EF4-FFF2-40B4-BE49-F238E27FC236}">
                <a16:creationId xmlns:a16="http://schemas.microsoft.com/office/drawing/2014/main" id="{FDBD0356-B2EF-450B-AE41-085726342059}"/>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6" name="Slide Number Placeholder 5">
            <a:extLst>
              <a:ext uri="{FF2B5EF4-FFF2-40B4-BE49-F238E27FC236}">
                <a16:creationId xmlns:a16="http://schemas.microsoft.com/office/drawing/2014/main" id="{812ADB9C-5607-48E8-B9A7-3C03C58B26FC}"/>
              </a:ext>
            </a:extLst>
          </p:cNvPr>
          <p:cNvSpPr>
            <a:spLocks noGrp="1"/>
          </p:cNvSpPr>
          <p:nvPr>
            <p:ph type="sldNum" sz="quarter" idx="12"/>
          </p:nvPr>
        </p:nvSpPr>
        <p:spPr/>
        <p:txBody>
          <a:bodyPr/>
          <a:lstStyle/>
          <a:p>
            <a:pPr>
              <a:defRPr/>
            </a:pPr>
            <a:fld id="{E2C3AF6C-6523-4977-AC31-D45C8BC63D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1613121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49F8F-3206-4B3F-8404-F233BEBCA9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763502-FA95-4498-8262-7C50E00E98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5EBD86-3C48-4E7C-B7CE-A9F4189A62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DE177-0A2D-4C12-9424-F4ABE60C4572}"/>
              </a:ext>
            </a:extLst>
          </p:cNvPr>
          <p:cNvSpPr>
            <a:spLocks noGrp="1"/>
          </p:cNvSpPr>
          <p:nvPr>
            <p:ph type="dt" sz="half" idx="10"/>
          </p:nvPr>
        </p:nvSpPr>
        <p:spPr/>
        <p:txBody>
          <a:body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B26DDC74-8482-4A68-9504-9A9F0E66665B}"/>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7" name="Slide Number Placeholder 6">
            <a:extLst>
              <a:ext uri="{FF2B5EF4-FFF2-40B4-BE49-F238E27FC236}">
                <a16:creationId xmlns:a16="http://schemas.microsoft.com/office/drawing/2014/main" id="{7BCD7F8C-B287-4E5D-80E3-3DA0C8445DE2}"/>
              </a:ext>
            </a:extLst>
          </p:cNvPr>
          <p:cNvSpPr>
            <a:spLocks noGrp="1"/>
          </p:cNvSpPr>
          <p:nvPr>
            <p:ph type="sldNum" sz="quarter" idx="12"/>
          </p:nvPr>
        </p:nvSpPr>
        <p:spPr/>
        <p:txBody>
          <a:bodyPr/>
          <a:lstStyle/>
          <a:p>
            <a:pPr>
              <a:defRPr/>
            </a:pPr>
            <a:fld id="{BEDE5D9D-C3D3-4348-B516-EE8FEF932F9D}"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064464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A4D58-D875-4F85-9EFE-DEC2011C4C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41C814-14AE-4FB4-93D5-FD10932C915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65D448-1D08-4A34-B1A9-B61DB5076001}"/>
              </a:ext>
            </a:extLst>
          </p:cNvPr>
          <p:cNvSpPr>
            <a:spLocks noGrp="1"/>
          </p:cNvSpPr>
          <p:nvPr>
            <p:ph type="dt" sz="half" idx="10"/>
          </p:nvPr>
        </p:nvSpPr>
        <p:spPr/>
        <p:txBody>
          <a:bodyPr/>
          <a:lstStyle/>
          <a:p>
            <a:pPr>
              <a:defRPr/>
            </a:pPr>
            <a:endParaRPr lang="en-US">
              <a:solidFill>
                <a:srgbClr val="000000"/>
              </a:solidFill>
            </a:endParaRPr>
          </a:p>
        </p:txBody>
      </p:sp>
      <p:sp>
        <p:nvSpPr>
          <p:cNvPr id="5" name="Footer Placeholder 4">
            <a:extLst>
              <a:ext uri="{FF2B5EF4-FFF2-40B4-BE49-F238E27FC236}">
                <a16:creationId xmlns:a16="http://schemas.microsoft.com/office/drawing/2014/main" id="{DD15A33A-AD7F-4D5E-9726-902783928662}"/>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6" name="Slide Number Placeholder 5">
            <a:extLst>
              <a:ext uri="{FF2B5EF4-FFF2-40B4-BE49-F238E27FC236}">
                <a16:creationId xmlns:a16="http://schemas.microsoft.com/office/drawing/2014/main" id="{98F5D25A-E2ED-443F-9779-88C266748217}"/>
              </a:ext>
            </a:extLst>
          </p:cNvPr>
          <p:cNvSpPr>
            <a:spLocks noGrp="1"/>
          </p:cNvSpPr>
          <p:nvPr>
            <p:ph type="sldNum" sz="quarter" idx="12"/>
          </p:nvPr>
        </p:nvSpPr>
        <p:spPr/>
        <p:txBody>
          <a:bodyPr/>
          <a:lstStyle/>
          <a:p>
            <a:pPr>
              <a:defRPr/>
            </a:pPr>
            <a:fld id="{9436E8FA-55F1-4772-AAEB-2D8B9515DE7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661969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0DBDC9-609A-45E5-9AF5-67856C43EB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277682-B959-4117-8223-71B56110D5D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7DEF99-F186-468D-9511-CEECDCDEA2FA}"/>
              </a:ext>
            </a:extLst>
          </p:cNvPr>
          <p:cNvSpPr>
            <a:spLocks noGrp="1"/>
          </p:cNvSpPr>
          <p:nvPr>
            <p:ph type="dt" sz="half" idx="10"/>
          </p:nvPr>
        </p:nvSpPr>
        <p:spPr/>
        <p:txBody>
          <a:bodyPr/>
          <a:lstStyle/>
          <a:p>
            <a:pPr>
              <a:defRPr/>
            </a:pPr>
            <a:endParaRPr lang="en-US">
              <a:solidFill>
                <a:srgbClr val="000000"/>
              </a:solidFill>
            </a:endParaRPr>
          </a:p>
        </p:txBody>
      </p:sp>
      <p:sp>
        <p:nvSpPr>
          <p:cNvPr id="5" name="Footer Placeholder 4">
            <a:extLst>
              <a:ext uri="{FF2B5EF4-FFF2-40B4-BE49-F238E27FC236}">
                <a16:creationId xmlns:a16="http://schemas.microsoft.com/office/drawing/2014/main" id="{6E726CC1-7133-4150-9308-1C364243CCDC}"/>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6" name="Slide Number Placeholder 5">
            <a:extLst>
              <a:ext uri="{FF2B5EF4-FFF2-40B4-BE49-F238E27FC236}">
                <a16:creationId xmlns:a16="http://schemas.microsoft.com/office/drawing/2014/main" id="{92E1726A-5CE0-4E42-9200-59750AAFEFEA}"/>
              </a:ext>
            </a:extLst>
          </p:cNvPr>
          <p:cNvSpPr>
            <a:spLocks noGrp="1"/>
          </p:cNvSpPr>
          <p:nvPr>
            <p:ph type="sldNum" sz="quarter" idx="12"/>
          </p:nvPr>
        </p:nvSpPr>
        <p:spPr/>
        <p:txBody>
          <a:bodyPr/>
          <a:lstStyle/>
          <a:p>
            <a:pPr>
              <a:defRPr/>
            </a:pPr>
            <a:fld id="{561EC62C-C352-4821-950D-4235411445F8}"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786602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www.autismhousingpathways.org  </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9A2C115F-6BB5-4CBC-BF83-7A7FDEC1A5A7}" type="slidenum">
              <a:rPr lang="en-US" altLang="en-US" smtClean="0">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41620583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www.autismhousingpathways.org  </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E2C3AF6C-6523-4977-AC31-D45C8BC63D8A}" type="slidenum">
              <a:rPr lang="en-US" altLang="en-US" smtClean="0">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31952467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www.autismhousingpathways.org  </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079DD2AE-E087-4459-9672-8FA4E8CF2CFE}" type="slidenum">
              <a:rPr lang="en-US" altLang="en-US" smtClean="0">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37184948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r>
              <a:rPr lang="en-US">
                <a:solidFill>
                  <a:srgbClr val="000000"/>
                </a:solidFill>
              </a:rPr>
              <a:t>www.autismhousingpathways.org  </a:t>
            </a: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E53478E2-6EF4-418C-8E99-BDF8F62337DA}" type="slidenum">
              <a:rPr lang="en-US" altLang="en-US" smtClean="0">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2922020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solidFill>
                <a:srgbClr val="000000"/>
              </a:solidFill>
            </a:endParaRPr>
          </a:p>
        </p:txBody>
      </p:sp>
      <p:sp>
        <p:nvSpPr>
          <p:cNvPr id="8" name="Footer Placeholder 7"/>
          <p:cNvSpPr>
            <a:spLocks noGrp="1"/>
          </p:cNvSpPr>
          <p:nvPr>
            <p:ph type="ftr" sz="quarter" idx="11"/>
          </p:nvPr>
        </p:nvSpPr>
        <p:spPr/>
        <p:txBody>
          <a:bodyPr/>
          <a:lstStyle/>
          <a:p>
            <a:pPr>
              <a:defRPr/>
            </a:pPr>
            <a:r>
              <a:rPr lang="en-US">
                <a:solidFill>
                  <a:srgbClr val="000000"/>
                </a:solidFill>
              </a:rPr>
              <a:t>www.autismhousingpathways.org  </a:t>
            </a:r>
            <a:endParaRPr lang="en-US" dirty="0">
              <a:solidFill>
                <a:srgbClr val="000000"/>
              </a:solidFill>
            </a:endParaRPr>
          </a:p>
        </p:txBody>
      </p:sp>
      <p:sp>
        <p:nvSpPr>
          <p:cNvPr id="9" name="Slide Number Placeholder 8"/>
          <p:cNvSpPr>
            <a:spLocks noGrp="1"/>
          </p:cNvSpPr>
          <p:nvPr>
            <p:ph type="sldNum" sz="quarter" idx="12"/>
          </p:nvPr>
        </p:nvSpPr>
        <p:spPr/>
        <p:txBody>
          <a:bodyPr/>
          <a:lstStyle/>
          <a:p>
            <a:pPr>
              <a:defRPr/>
            </a:pPr>
            <a:fld id="{9D5C23E9-7245-4110-829B-77E39F919A80}" type="slidenum">
              <a:rPr lang="en-US" altLang="en-US" smtClean="0">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34826831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solidFill>
                <a:srgbClr val="000000"/>
              </a:solidFill>
            </a:endParaRPr>
          </a:p>
        </p:txBody>
      </p:sp>
      <p:sp>
        <p:nvSpPr>
          <p:cNvPr id="4" name="Footer Placeholder 3"/>
          <p:cNvSpPr>
            <a:spLocks noGrp="1"/>
          </p:cNvSpPr>
          <p:nvPr>
            <p:ph type="ftr" sz="quarter" idx="11"/>
          </p:nvPr>
        </p:nvSpPr>
        <p:spPr/>
        <p:txBody>
          <a:bodyPr/>
          <a:lstStyle/>
          <a:p>
            <a:pPr>
              <a:defRPr/>
            </a:pPr>
            <a:r>
              <a:rPr lang="en-US">
                <a:solidFill>
                  <a:srgbClr val="000000"/>
                </a:solidFill>
              </a:rPr>
              <a:t>www.autismhousingpathways.org  </a:t>
            </a: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fld id="{E9A94507-BB52-4C0C-9A5B-29895388FA34}" type="slidenum">
              <a:rPr lang="en-US" altLang="en-US" smtClean="0">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24593802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solidFill>
                <a:srgbClr val="000000"/>
              </a:solidFill>
            </a:endParaRPr>
          </a:p>
        </p:txBody>
      </p:sp>
      <p:sp>
        <p:nvSpPr>
          <p:cNvPr id="3" name="Footer Placeholder 2"/>
          <p:cNvSpPr>
            <a:spLocks noGrp="1"/>
          </p:cNvSpPr>
          <p:nvPr>
            <p:ph type="ftr" sz="quarter" idx="11"/>
          </p:nvPr>
        </p:nvSpPr>
        <p:spPr/>
        <p:txBody>
          <a:bodyPr/>
          <a:lstStyle/>
          <a:p>
            <a:pPr>
              <a:defRPr/>
            </a:pPr>
            <a:r>
              <a:rPr lang="en-US">
                <a:solidFill>
                  <a:srgbClr val="000000"/>
                </a:solidFill>
              </a:rPr>
              <a:t>www.autismhousingpathways.org  </a:t>
            </a: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37ED0E20-21E0-47B9-9C2D-DE851272AA1B}" type="slidenum">
              <a:rPr lang="en-US" altLang="en-US" smtClean="0">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648714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2D2FC-EB6F-4CC7-BD22-E6630232D1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3425CB-A3FE-4359-A727-9F751E7D56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06975E6-EBAA-4DE8-AA16-B913B187B83F}"/>
              </a:ext>
            </a:extLst>
          </p:cNvPr>
          <p:cNvSpPr>
            <a:spLocks noGrp="1"/>
          </p:cNvSpPr>
          <p:nvPr>
            <p:ph type="dt" sz="half" idx="10"/>
          </p:nvPr>
        </p:nvSpPr>
        <p:spPr/>
        <p:txBody>
          <a:bodyPr/>
          <a:lstStyle/>
          <a:p>
            <a:pPr>
              <a:defRPr/>
            </a:pPr>
            <a:endParaRPr lang="en-US">
              <a:solidFill>
                <a:srgbClr val="000000"/>
              </a:solidFill>
            </a:endParaRPr>
          </a:p>
        </p:txBody>
      </p:sp>
      <p:sp>
        <p:nvSpPr>
          <p:cNvPr id="5" name="Footer Placeholder 4">
            <a:extLst>
              <a:ext uri="{FF2B5EF4-FFF2-40B4-BE49-F238E27FC236}">
                <a16:creationId xmlns:a16="http://schemas.microsoft.com/office/drawing/2014/main" id="{36DCCC5C-C744-45A1-BB85-4A4ACD261536}"/>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6" name="Slide Number Placeholder 5">
            <a:extLst>
              <a:ext uri="{FF2B5EF4-FFF2-40B4-BE49-F238E27FC236}">
                <a16:creationId xmlns:a16="http://schemas.microsoft.com/office/drawing/2014/main" id="{55C6F28D-4C59-4D11-873C-FA4E8BB22D13}"/>
              </a:ext>
            </a:extLst>
          </p:cNvPr>
          <p:cNvSpPr>
            <a:spLocks noGrp="1"/>
          </p:cNvSpPr>
          <p:nvPr>
            <p:ph type="sldNum" sz="quarter" idx="12"/>
          </p:nvPr>
        </p:nvSpPr>
        <p:spPr/>
        <p:txBody>
          <a:bodyPr/>
          <a:lstStyle/>
          <a:p>
            <a:pPr>
              <a:defRPr/>
            </a:pPr>
            <a:fld id="{079DD2AE-E087-4459-9672-8FA4E8CF2CFE}"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601317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r>
              <a:rPr lang="en-US">
                <a:solidFill>
                  <a:srgbClr val="000000"/>
                </a:solidFill>
              </a:rPr>
              <a:t>www.autismhousingpathways.org  </a:t>
            </a: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23025F79-F7E5-4611-990B-B294709B588B}" type="slidenum">
              <a:rPr lang="en-US" altLang="en-US" smtClean="0">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15780646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r>
              <a:rPr lang="en-US">
                <a:solidFill>
                  <a:srgbClr val="000000"/>
                </a:solidFill>
              </a:rPr>
              <a:t>www.autismhousingpathways.org  </a:t>
            </a: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BEDE5D9D-C3D3-4348-B516-EE8FEF932F9D}" type="slidenum">
              <a:rPr lang="en-US" altLang="en-US" smtClean="0">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6497766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www.autismhousingpathways.org  </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9436E8FA-55F1-4772-AAEB-2D8B9515DE7A}" type="slidenum">
              <a:rPr lang="en-US" altLang="en-US" smtClean="0">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27326303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www.autismhousingpathways.org  </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561EC62C-C352-4821-950D-4235411445F8}" type="slidenum">
              <a:rPr lang="en-US" altLang="en-US" smtClean="0">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1657428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0DBE8-966C-44DB-AD65-166ACBCA50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72467E-E3D7-4E53-B0BE-77ADB0EF0B2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07FA12-8EB1-4384-A7F4-342C153271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4C491F-2647-4AF7-8900-8CF1B4FBC429}"/>
              </a:ext>
            </a:extLst>
          </p:cNvPr>
          <p:cNvSpPr>
            <a:spLocks noGrp="1"/>
          </p:cNvSpPr>
          <p:nvPr>
            <p:ph type="dt" sz="half" idx="10"/>
          </p:nvPr>
        </p:nvSpPr>
        <p:spPr/>
        <p:txBody>
          <a:body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CBC65913-B17A-4D0C-8FFC-F23447486126}"/>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7" name="Slide Number Placeholder 6">
            <a:extLst>
              <a:ext uri="{FF2B5EF4-FFF2-40B4-BE49-F238E27FC236}">
                <a16:creationId xmlns:a16="http://schemas.microsoft.com/office/drawing/2014/main" id="{71F4AAB9-3A20-4DAB-9AF8-798DC4E63B02}"/>
              </a:ext>
            </a:extLst>
          </p:cNvPr>
          <p:cNvSpPr>
            <a:spLocks noGrp="1"/>
          </p:cNvSpPr>
          <p:nvPr>
            <p:ph type="sldNum" sz="quarter" idx="12"/>
          </p:nvPr>
        </p:nvSpPr>
        <p:spPr/>
        <p:txBody>
          <a:bodyPr/>
          <a:lstStyle/>
          <a:p>
            <a:pPr>
              <a:defRPr/>
            </a:pPr>
            <a:fld id="{E53478E2-6EF4-418C-8E99-BDF8F62337D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89318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2A536-6506-458B-98F1-F975D369FE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A62E6A-8F41-4610-B5FA-FB2682DA78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3601855-FACC-41AB-B2A7-EEAB200EC6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ED272D-C8D3-4E31-A1F5-C25EA9CD0F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0CD1413-AA2E-4E00-8007-75CF514CB3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631D63-5B2F-4B69-AF96-7661673725D9}"/>
              </a:ext>
            </a:extLst>
          </p:cNvPr>
          <p:cNvSpPr>
            <a:spLocks noGrp="1"/>
          </p:cNvSpPr>
          <p:nvPr>
            <p:ph type="dt" sz="half" idx="10"/>
          </p:nvPr>
        </p:nvSpPr>
        <p:spPr/>
        <p:txBody>
          <a:bodyPr/>
          <a:lstStyle/>
          <a:p>
            <a:pPr>
              <a:defRPr/>
            </a:pPr>
            <a:endParaRPr lang="en-US">
              <a:solidFill>
                <a:srgbClr val="000000"/>
              </a:solidFill>
            </a:endParaRPr>
          </a:p>
        </p:txBody>
      </p:sp>
      <p:sp>
        <p:nvSpPr>
          <p:cNvPr id="8" name="Footer Placeholder 7">
            <a:extLst>
              <a:ext uri="{FF2B5EF4-FFF2-40B4-BE49-F238E27FC236}">
                <a16:creationId xmlns:a16="http://schemas.microsoft.com/office/drawing/2014/main" id="{E2E71538-1A91-45F1-B865-ADF61D16AA80}"/>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9" name="Slide Number Placeholder 8">
            <a:extLst>
              <a:ext uri="{FF2B5EF4-FFF2-40B4-BE49-F238E27FC236}">
                <a16:creationId xmlns:a16="http://schemas.microsoft.com/office/drawing/2014/main" id="{3E41C542-69BE-4DDF-BE66-B1B86988B79D}"/>
              </a:ext>
            </a:extLst>
          </p:cNvPr>
          <p:cNvSpPr>
            <a:spLocks noGrp="1"/>
          </p:cNvSpPr>
          <p:nvPr>
            <p:ph type="sldNum" sz="quarter" idx="12"/>
          </p:nvPr>
        </p:nvSpPr>
        <p:spPr/>
        <p:txBody>
          <a:bodyPr/>
          <a:lstStyle/>
          <a:p>
            <a:pPr>
              <a:defRPr/>
            </a:pPr>
            <a:fld id="{9D5C23E9-7245-4110-829B-77E39F919A80}"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77737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6A184-DEA2-45E3-A60E-15DB16BA61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172914-5609-491A-A4D6-FDDC3102F7AE}"/>
              </a:ext>
            </a:extLst>
          </p:cNvPr>
          <p:cNvSpPr>
            <a:spLocks noGrp="1"/>
          </p:cNvSpPr>
          <p:nvPr>
            <p:ph type="dt" sz="half" idx="10"/>
          </p:nvPr>
        </p:nvSpPr>
        <p:spPr/>
        <p:txBody>
          <a:bodyPr/>
          <a:lstStyle/>
          <a:p>
            <a:pPr>
              <a:defRPr/>
            </a:pPr>
            <a:endParaRPr lang="en-US">
              <a:solidFill>
                <a:srgbClr val="000000"/>
              </a:solidFill>
            </a:endParaRPr>
          </a:p>
        </p:txBody>
      </p:sp>
      <p:sp>
        <p:nvSpPr>
          <p:cNvPr id="4" name="Footer Placeholder 3">
            <a:extLst>
              <a:ext uri="{FF2B5EF4-FFF2-40B4-BE49-F238E27FC236}">
                <a16:creationId xmlns:a16="http://schemas.microsoft.com/office/drawing/2014/main" id="{83B1EF61-6A0B-4527-AD0E-B2BF7F78CFC1}"/>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5" name="Slide Number Placeholder 4">
            <a:extLst>
              <a:ext uri="{FF2B5EF4-FFF2-40B4-BE49-F238E27FC236}">
                <a16:creationId xmlns:a16="http://schemas.microsoft.com/office/drawing/2014/main" id="{527AB8F4-ABA5-454B-862D-658740B5C3C8}"/>
              </a:ext>
            </a:extLst>
          </p:cNvPr>
          <p:cNvSpPr>
            <a:spLocks noGrp="1"/>
          </p:cNvSpPr>
          <p:nvPr>
            <p:ph type="sldNum" sz="quarter" idx="12"/>
          </p:nvPr>
        </p:nvSpPr>
        <p:spPr/>
        <p:txBody>
          <a:bodyPr/>
          <a:lstStyle/>
          <a:p>
            <a:pPr>
              <a:defRPr/>
            </a:pPr>
            <a:fld id="{E9A94507-BB52-4C0C-9A5B-29895388FA3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9202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D036BB-71CE-429D-A987-13BD2B0FEA25}"/>
              </a:ext>
            </a:extLst>
          </p:cNvPr>
          <p:cNvSpPr>
            <a:spLocks noGrp="1"/>
          </p:cNvSpPr>
          <p:nvPr>
            <p:ph type="dt" sz="half" idx="10"/>
          </p:nvPr>
        </p:nvSpPr>
        <p:spPr/>
        <p:txBody>
          <a:bodyPr/>
          <a:lstStyle/>
          <a:p>
            <a:pPr>
              <a:defRPr/>
            </a:pPr>
            <a:endParaRPr lang="en-US">
              <a:solidFill>
                <a:srgbClr val="000000"/>
              </a:solidFill>
            </a:endParaRPr>
          </a:p>
        </p:txBody>
      </p:sp>
      <p:sp>
        <p:nvSpPr>
          <p:cNvPr id="3" name="Footer Placeholder 2">
            <a:extLst>
              <a:ext uri="{FF2B5EF4-FFF2-40B4-BE49-F238E27FC236}">
                <a16:creationId xmlns:a16="http://schemas.microsoft.com/office/drawing/2014/main" id="{3D243C95-952C-4FAB-907D-1754D3DDB283}"/>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4" name="Slide Number Placeholder 3">
            <a:extLst>
              <a:ext uri="{FF2B5EF4-FFF2-40B4-BE49-F238E27FC236}">
                <a16:creationId xmlns:a16="http://schemas.microsoft.com/office/drawing/2014/main" id="{59C78633-0C54-446F-9D66-07D9C391947F}"/>
              </a:ext>
            </a:extLst>
          </p:cNvPr>
          <p:cNvSpPr>
            <a:spLocks noGrp="1"/>
          </p:cNvSpPr>
          <p:nvPr>
            <p:ph type="sldNum" sz="quarter" idx="12"/>
          </p:nvPr>
        </p:nvSpPr>
        <p:spPr/>
        <p:txBody>
          <a:bodyPr/>
          <a:lstStyle/>
          <a:p>
            <a:pPr>
              <a:defRPr/>
            </a:pPr>
            <a:fld id="{37ED0E20-21E0-47B9-9C2D-DE851272AA1B}"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63239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9AAC0-0EC6-4DE8-AF28-7187BB64CE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5BFDF9-A9E1-48A7-A850-DDC250A8E3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29775D-F8FC-4E08-8235-4B3E32E1F7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BFB51DC-7963-4A49-BF65-0E5BD0B48662}"/>
              </a:ext>
            </a:extLst>
          </p:cNvPr>
          <p:cNvSpPr>
            <a:spLocks noGrp="1"/>
          </p:cNvSpPr>
          <p:nvPr>
            <p:ph type="dt" sz="half" idx="10"/>
          </p:nvPr>
        </p:nvSpPr>
        <p:spPr/>
        <p:txBody>
          <a:body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001350A1-4729-4D20-B631-9CC930E2AC95}"/>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7" name="Slide Number Placeholder 6">
            <a:extLst>
              <a:ext uri="{FF2B5EF4-FFF2-40B4-BE49-F238E27FC236}">
                <a16:creationId xmlns:a16="http://schemas.microsoft.com/office/drawing/2014/main" id="{31C27188-05D4-42F5-8E11-0B31C8D8CF45}"/>
              </a:ext>
            </a:extLst>
          </p:cNvPr>
          <p:cNvSpPr>
            <a:spLocks noGrp="1"/>
          </p:cNvSpPr>
          <p:nvPr>
            <p:ph type="sldNum" sz="quarter" idx="12"/>
          </p:nvPr>
        </p:nvSpPr>
        <p:spPr/>
        <p:txBody>
          <a:bodyPr/>
          <a:lstStyle/>
          <a:p>
            <a:pPr>
              <a:defRPr/>
            </a:pPr>
            <a:fld id="{23025F79-F7E5-4611-990B-B294709B588B}"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3700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49F8F-3206-4B3F-8404-F233BEBCA9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763502-FA95-4498-8262-7C50E00E98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5EBD86-3C48-4E7C-B7CE-A9F4189A62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DE177-0A2D-4C12-9424-F4ABE60C4572}"/>
              </a:ext>
            </a:extLst>
          </p:cNvPr>
          <p:cNvSpPr>
            <a:spLocks noGrp="1"/>
          </p:cNvSpPr>
          <p:nvPr>
            <p:ph type="dt" sz="half" idx="10"/>
          </p:nvPr>
        </p:nvSpPr>
        <p:spPr/>
        <p:txBody>
          <a:body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B26DDC74-8482-4A68-9504-9A9F0E66665B}"/>
              </a:ext>
            </a:extLst>
          </p:cNvPr>
          <p:cNvSpPr>
            <a:spLocks noGrp="1"/>
          </p:cNvSpPr>
          <p:nvPr>
            <p:ph type="ftr" sz="quarter" idx="11"/>
          </p:nvPr>
        </p:nvSpPr>
        <p:spPr/>
        <p:txBody>
          <a:bodyPr/>
          <a:lstStyle/>
          <a:p>
            <a:pPr>
              <a:defRPr/>
            </a:pPr>
            <a:r>
              <a:rPr lang="en-US">
                <a:solidFill>
                  <a:srgbClr val="000000"/>
                </a:solidFill>
              </a:rPr>
              <a:t>www.autismhousingpathways.net</a:t>
            </a:r>
          </a:p>
        </p:txBody>
      </p:sp>
      <p:sp>
        <p:nvSpPr>
          <p:cNvPr id="7" name="Slide Number Placeholder 6">
            <a:extLst>
              <a:ext uri="{FF2B5EF4-FFF2-40B4-BE49-F238E27FC236}">
                <a16:creationId xmlns:a16="http://schemas.microsoft.com/office/drawing/2014/main" id="{7BCD7F8C-B287-4E5D-80E3-3DA0C8445DE2}"/>
              </a:ext>
            </a:extLst>
          </p:cNvPr>
          <p:cNvSpPr>
            <a:spLocks noGrp="1"/>
          </p:cNvSpPr>
          <p:nvPr>
            <p:ph type="sldNum" sz="quarter" idx="12"/>
          </p:nvPr>
        </p:nvSpPr>
        <p:spPr/>
        <p:txBody>
          <a:bodyPr/>
          <a:lstStyle/>
          <a:p>
            <a:pPr>
              <a:defRPr/>
            </a:pPr>
            <a:fld id="{BEDE5D9D-C3D3-4348-B516-EE8FEF932F9D}"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58395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FEBB8D-9569-4D06-B291-486519FAF6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F26985-1037-4F6C-9A8B-B9C6B48480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7386F7-769F-4259-9162-616374D189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a:solidFill>
                <a:srgbClr val="000000"/>
              </a:solidFill>
            </a:endParaRPr>
          </a:p>
        </p:txBody>
      </p:sp>
      <p:sp>
        <p:nvSpPr>
          <p:cNvPr id="5" name="Footer Placeholder 4">
            <a:extLst>
              <a:ext uri="{FF2B5EF4-FFF2-40B4-BE49-F238E27FC236}">
                <a16:creationId xmlns:a16="http://schemas.microsoft.com/office/drawing/2014/main" id="{689C88F5-F2B0-4CD2-A20D-06056165A7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r>
              <a:rPr lang="en-US">
                <a:solidFill>
                  <a:srgbClr val="000000"/>
                </a:solidFill>
              </a:rPr>
              <a:t>www.autismhousingpathways.net</a:t>
            </a:r>
          </a:p>
        </p:txBody>
      </p:sp>
      <p:sp>
        <p:nvSpPr>
          <p:cNvPr id="6" name="Slide Number Placeholder 5">
            <a:extLst>
              <a:ext uri="{FF2B5EF4-FFF2-40B4-BE49-F238E27FC236}">
                <a16:creationId xmlns:a16="http://schemas.microsoft.com/office/drawing/2014/main" id="{7BC7F1CE-1AE3-4244-B408-5F2522623E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F41945ED-5439-48A9-94ED-BDBE553B450F}"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10793912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FEBB8D-9569-4D06-B291-486519FAF6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F26985-1037-4F6C-9A8B-B9C6B48480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7386F7-769F-4259-9162-616374D189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a:solidFill>
                <a:srgbClr val="000000"/>
              </a:solidFill>
            </a:endParaRPr>
          </a:p>
        </p:txBody>
      </p:sp>
      <p:sp>
        <p:nvSpPr>
          <p:cNvPr id="5" name="Footer Placeholder 4">
            <a:extLst>
              <a:ext uri="{FF2B5EF4-FFF2-40B4-BE49-F238E27FC236}">
                <a16:creationId xmlns:a16="http://schemas.microsoft.com/office/drawing/2014/main" id="{689C88F5-F2B0-4CD2-A20D-06056165A7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r>
              <a:rPr lang="en-US">
                <a:solidFill>
                  <a:srgbClr val="000000"/>
                </a:solidFill>
              </a:rPr>
              <a:t>www.autismhousingpathways.net</a:t>
            </a:r>
          </a:p>
        </p:txBody>
      </p:sp>
      <p:sp>
        <p:nvSpPr>
          <p:cNvPr id="6" name="Slide Number Placeholder 5">
            <a:extLst>
              <a:ext uri="{FF2B5EF4-FFF2-40B4-BE49-F238E27FC236}">
                <a16:creationId xmlns:a16="http://schemas.microsoft.com/office/drawing/2014/main" id="{7BC7F1CE-1AE3-4244-B408-5F2522623E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F41945ED-5439-48A9-94ED-BDBE553B450F}"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93732282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dirty="0">
              <a:solidFill>
                <a:srgbClr val="000000"/>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r>
              <a:rPr lang="en-US">
                <a:solidFill>
                  <a:srgbClr val="000000"/>
                </a:solidFill>
              </a:rPr>
              <a:t>www.autismhousingpathways.org  </a:t>
            </a:r>
            <a:endParaRPr lang="en-US" dirty="0">
              <a:solidFill>
                <a:srgbClr val="000000"/>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F41945ED-5439-48A9-94ED-BDBE553B450F}" type="slidenum">
              <a:rPr lang="en-US" altLang="en-US" smtClean="0">
                <a:solidFill>
                  <a:srgbClr val="000000"/>
                </a:solidFill>
              </a:rPr>
              <a:pPr fontAlgn="base">
                <a:spcBef>
                  <a:spcPct val="0"/>
                </a:spcBef>
                <a:spcAft>
                  <a:spcPct val="0"/>
                </a:spcAft>
                <a:defRPr/>
              </a:pPr>
              <a:t>‹#›</a:t>
            </a:fld>
            <a:endParaRPr lang="en-US" altLang="en-US" dirty="0">
              <a:solidFill>
                <a:srgbClr val="000000"/>
              </a:solidFill>
            </a:endParaRPr>
          </a:p>
        </p:txBody>
      </p:sp>
    </p:spTree>
    <p:extLst>
      <p:ext uri="{BB962C8B-B14F-4D97-AF65-F5344CB8AC3E}">
        <p14:creationId xmlns:p14="http://schemas.microsoft.com/office/powerpoint/2010/main" val="25499888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autismhousingpathways.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18section8.or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autismhousingpathways.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18section8.org/" TargetMode="External"/><Relationship Id="rId2" Type="http://schemas.openxmlformats.org/officeDocument/2006/relationships/hyperlink" Target="https://autismhousingpathways.org/wp-content/uploads/2021/04/HousingSearchApplicationGrid-revised.pdf" TargetMode="External"/><Relationship Id="rId1" Type="http://schemas.openxmlformats.org/officeDocument/2006/relationships/slideLayout" Target="../slideLayouts/slideLayout2.xml"/><Relationship Id="rId4" Type="http://schemas.openxmlformats.org/officeDocument/2006/relationships/hyperlink" Target="http://www.autismhousingpathways.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www.autismhousingpathways.org/"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autismhousingpathways.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mass.gov/regulations/101-CMR-420-rates-for-adult-long-term-residential-service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autismhousingpathways.org/"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https://autismhousingpathways.org/dds-issues-policy-on-residential-setting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autismhousingpathways.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utismhousingpathways.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autismhousingpathways.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autismhousingpathway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utismhousingpathways.org/"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www.autismhousingpathways.org/" TargetMode="External"/><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hyperlink" Target="http://www.autismhousingpathways.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fidelity.com/able/attainable/overview"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www.autismhousingpathways.org/" TargetMode="External"/><Relationship Id="rId4" Type="http://schemas.openxmlformats.org/officeDocument/2006/relationships/hyperlink" Target="http://www.ablenrc.org/"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autismhousingpathways.org/technology/" TargetMode="External"/><Relationship Id="rId3" Type="http://schemas.openxmlformats.org/officeDocument/2006/relationships/hyperlink" Target="https://autismhousingpathways.org/wp-content/uploads/2022/02/02-Modified-Adolescent-Autonomy-Checklist.pdf" TargetMode="External"/><Relationship Id="rId7" Type="http://schemas.openxmlformats.org/officeDocument/2006/relationships/hyperlink" Target="https://autismhousingpathways.org/skills-for-livin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ahphousing.teachable.com/" TargetMode="External"/><Relationship Id="rId11" Type="http://schemas.openxmlformats.org/officeDocument/2006/relationships/hyperlink" Target="http://insar.confex.com/imfar/2015/webprogram/Paper20033.html" TargetMode="External"/><Relationship Id="rId5" Type="http://schemas.openxmlformats.org/officeDocument/2006/relationships/hyperlink" Target="https://www.youtube.com/playlist?list=PLorwR3KRzNL1xZ0b71UwHoz4De7VrNYY_" TargetMode="External"/><Relationship Id="rId10" Type="http://schemas.openxmlformats.org/officeDocument/2006/relationships/hyperlink" Target="http://www.autismhousingpathways.org/" TargetMode="External"/><Relationship Id="rId4" Type="http://schemas.openxmlformats.org/officeDocument/2006/relationships/hyperlink" Target="https://autismhousingpathways.org/" TargetMode="External"/><Relationship Id="rId9" Type="http://schemas.openxmlformats.org/officeDocument/2006/relationships/hyperlink" Target="http://www.ilru.org/projects/cil-net/cil-center-and-association-directory-results/MA"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autismhousingpathways.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autismhousingpathways.net/autism-housing-pathways-issues-housing-workbooks/" TargetMode="External"/><Relationship Id="rId3" Type="http://schemas.openxmlformats.org/officeDocument/2006/relationships/hyperlink" Target="https://autismhousingpathways.org/turning-18-checklist/" TargetMode="External"/><Relationship Id="rId7" Type="http://schemas.openxmlformats.org/officeDocument/2006/relationships/hyperlink" Target="http://autismhousingpathways.org/housing-in-a-months-worth-of-tweets/" TargetMode="External"/><Relationship Id="rId2" Type="http://schemas.openxmlformats.org/officeDocument/2006/relationships/notesSlide" Target="../notesSlides/notesSlide22.xml"/><Relationship Id="rId1" Type="http://schemas.openxmlformats.org/officeDocument/2006/relationships/slideLayout" Target="../slideLayouts/slideLayout13.xml"/><Relationship Id="rId6" Type="http://schemas.openxmlformats.org/officeDocument/2006/relationships/hyperlink" Target="http://autismhousingpathways.org/wp-content/uploads/2016/05/infographic3.pdf" TargetMode="External"/><Relationship Id="rId5" Type="http://schemas.openxmlformats.org/officeDocument/2006/relationships/hyperlink" Target="http://mbg.neindex.org/" TargetMode="External"/><Relationship Id="rId10" Type="http://schemas.openxmlformats.org/officeDocument/2006/relationships/hyperlink" Target="https://tinyurl.com/y4utylpa" TargetMode="External"/><Relationship Id="rId4" Type="http://schemas.openxmlformats.org/officeDocument/2006/relationships/hyperlink" Target="http://www.18section8.org/" TargetMode="External"/><Relationship Id="rId9" Type="http://schemas.openxmlformats.org/officeDocument/2006/relationships/hyperlink" Target="http://www.autismhousingpathways.org/"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contractology.com/" TargetMode="External"/><Relationship Id="rId2" Type="http://schemas.openxmlformats.org/officeDocument/2006/relationships/hyperlink" Target="http://www.autismhousingpathways.org/" TargetMode="External"/><Relationship Id="rId1" Type="http://schemas.openxmlformats.org/officeDocument/2006/relationships/slideLayout" Target="../slideLayouts/slideLayout18.xml"/><Relationship Id="rId4" Type="http://schemas.openxmlformats.org/officeDocument/2006/relationships/hyperlink" Target="http://www.freenetlaw.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autismhousingpathways.org/"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www.autismhousingpathways.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utismhousingpathways.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www.autismhousingpathways.or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9.xml"/><Relationship Id="rId4" Type="http://schemas.openxmlformats.org/officeDocument/2006/relationships/hyperlink" Target="http://www.autismhousingpathways.or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autismhousingpathways.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utismhousingpathways.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1122363"/>
            <a:ext cx="12192000" cy="1655762"/>
          </a:xfrm>
        </p:spPr>
        <p:txBody>
          <a:bodyPr/>
          <a:lstStyle/>
          <a:p>
            <a:pPr eaLnBrk="1" hangingPunct="1"/>
            <a:r>
              <a:rPr lang="en-US" altLang="en-US" dirty="0"/>
              <a:t>Thinking about housing</a:t>
            </a:r>
          </a:p>
        </p:txBody>
      </p:sp>
      <p:sp>
        <p:nvSpPr>
          <p:cNvPr id="5123" name="Rectangle 3"/>
          <p:cNvSpPr>
            <a:spLocks noGrp="1" noChangeArrowheads="1"/>
          </p:cNvSpPr>
          <p:nvPr>
            <p:ph type="subTitle" idx="1"/>
          </p:nvPr>
        </p:nvSpPr>
        <p:spPr>
          <a:xfrm>
            <a:off x="1524000" y="3262856"/>
            <a:ext cx="9144000" cy="1655762"/>
          </a:xfrm>
        </p:spPr>
        <p:txBody>
          <a:bodyPr/>
          <a:lstStyle/>
          <a:p>
            <a:pPr eaLnBrk="1" hangingPunct="1"/>
            <a:r>
              <a:rPr lang="en-US" altLang="en-US" dirty="0"/>
              <a:t>Autism Housing Pathways</a:t>
            </a:r>
          </a:p>
          <a:p>
            <a:pPr eaLnBrk="1" hangingPunct="1"/>
            <a:endParaRPr lang="en-US" altLang="en-US" dirty="0"/>
          </a:p>
        </p:txBody>
      </p:sp>
      <p:sp>
        <p:nvSpPr>
          <p:cNvPr id="5125" name="Text Box 5"/>
          <p:cNvSpPr txBox="1">
            <a:spLocks noChangeArrowheads="1"/>
          </p:cNvSpPr>
          <p:nvPr/>
        </p:nvSpPr>
        <p:spPr bwMode="auto">
          <a:xfrm>
            <a:off x="8879219" y="5742782"/>
            <a:ext cx="302249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eaLnBrk="0" fontAlgn="base" hangingPunct="0">
              <a:spcBef>
                <a:spcPct val="50000"/>
              </a:spcBef>
              <a:spcAft>
                <a:spcPct val="0"/>
              </a:spcAft>
              <a:buClrTx/>
              <a:buSzTx/>
              <a:buFontTx/>
              <a:buNone/>
            </a:pPr>
            <a:r>
              <a:rPr lang="en-US" altLang="en-US" sz="1200" dirty="0">
                <a:solidFill>
                  <a:srgbClr val="000000"/>
                </a:solidFill>
              </a:rPr>
              <a:t>Updated May 2022</a:t>
            </a:r>
          </a:p>
          <a:p>
            <a:pPr eaLnBrk="0" fontAlgn="base" hangingPunct="0">
              <a:spcBef>
                <a:spcPct val="50000"/>
              </a:spcBef>
              <a:spcAft>
                <a:spcPct val="0"/>
              </a:spcAft>
              <a:buClrTx/>
              <a:buSzTx/>
              <a:buFontTx/>
              <a:buNone/>
            </a:pPr>
            <a:r>
              <a:rPr lang="en-US" altLang="en-US" sz="1200" dirty="0">
                <a:solidFill>
                  <a:srgbClr val="000000"/>
                </a:solidFill>
              </a:rPr>
              <a:t>Copyright © 2022 Autism Housing Pathways, Inc. – All Rights Reserved</a:t>
            </a:r>
          </a:p>
          <a:p>
            <a:pPr eaLnBrk="0" fontAlgn="base" hangingPunct="0">
              <a:spcBef>
                <a:spcPct val="50000"/>
              </a:spcBef>
              <a:spcAft>
                <a:spcPct val="0"/>
              </a:spcAft>
              <a:buClrTx/>
              <a:buSzTx/>
              <a:buFontTx/>
              <a:buNone/>
            </a:pPr>
            <a:endParaRPr lang="en-US" altLang="en-US" sz="1200" dirty="0">
              <a:solidFill>
                <a:srgbClr val="000000"/>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0673" y="4918618"/>
            <a:ext cx="1465181" cy="824164"/>
          </a:xfrm>
          <a:prstGeom prst="rect">
            <a:avLst/>
          </a:prstGeom>
        </p:spPr>
      </p:pic>
    </p:spTree>
    <p:extLst>
      <p:ext uri="{BB962C8B-B14F-4D97-AF65-F5344CB8AC3E}">
        <p14:creationId xmlns:p14="http://schemas.microsoft.com/office/powerpoint/2010/main" val="3732991985"/>
      </p:ext>
    </p:extLst>
  </p:cSld>
  <p:clrMapOvr>
    <a:masterClrMapping/>
  </p:clrMapOvr>
  <p:transition advTm="10625"/>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0"/>
            <a:ext cx="8382000" cy="898122"/>
          </a:xfrm>
        </p:spPr>
        <p:txBody>
          <a:bodyPr>
            <a:noAutofit/>
          </a:bodyPr>
          <a:lstStyle/>
          <a:p>
            <a:pPr>
              <a:defRPr/>
            </a:pPr>
            <a:r>
              <a:rPr lang="en-US" sz="3200" dirty="0"/>
              <a:t>Key benefits: Section 8</a:t>
            </a:r>
          </a:p>
        </p:txBody>
      </p:sp>
      <p:sp>
        <p:nvSpPr>
          <p:cNvPr id="4" name="Footer Placeholder 3"/>
          <p:cNvSpPr>
            <a:spLocks noGrp="1"/>
          </p:cNvSpPr>
          <p:nvPr>
            <p:ph type="ftr" sz="quarter" idx="11"/>
          </p:nvPr>
        </p:nvSpPr>
        <p:spPr/>
        <p:txBody>
          <a:bodyPr/>
          <a:lstStyle/>
          <a:p>
            <a:pPr>
              <a:defRPr/>
            </a:pPr>
            <a:r>
              <a:rPr lang="en-US" dirty="0">
                <a:solidFill>
                  <a:prstClr val="black"/>
                </a:solidFill>
                <a:hlinkClick r:id="rId3"/>
              </a:rPr>
              <a:t>www.autismhousingpathways.org</a:t>
            </a:r>
            <a:r>
              <a:rPr lang="en-US" dirty="0">
                <a:solidFill>
                  <a:prstClr val="black"/>
                </a:solidFill>
              </a:rPr>
              <a:t> </a:t>
            </a:r>
          </a:p>
        </p:txBody>
      </p:sp>
      <p:sp>
        <p:nvSpPr>
          <p:cNvPr id="5" name="Slide Number Placeholder 4"/>
          <p:cNvSpPr>
            <a:spLocks noGrp="1"/>
          </p:cNvSpPr>
          <p:nvPr>
            <p:ph type="sldNum" sz="quarter" idx="12"/>
          </p:nvPr>
        </p:nvSpPr>
        <p:spPr/>
        <p:txBody>
          <a:bodyPr/>
          <a:lstStyle/>
          <a:p>
            <a:pPr>
              <a:defRPr/>
            </a:pPr>
            <a:fld id="{F2372FF1-4E8A-4A6E-8023-2912E73155F3}" type="slidenum">
              <a:rPr lang="en-US" smtClean="0">
                <a:solidFill>
                  <a:prstClr val="black"/>
                </a:solidFill>
              </a:rPr>
              <a:pPr>
                <a:defRPr/>
              </a:pPr>
              <a:t>10</a:t>
            </a:fld>
            <a:endParaRPr lang="en-US" dirty="0">
              <a:solidFill>
                <a:prstClr val="black"/>
              </a:solidFill>
            </a:endParaRPr>
          </a:p>
        </p:txBody>
      </p:sp>
      <p:sp>
        <p:nvSpPr>
          <p:cNvPr id="8" name="Content Placeholder 1">
            <a:extLst>
              <a:ext uri="{FF2B5EF4-FFF2-40B4-BE49-F238E27FC236}">
                <a16:creationId xmlns:a16="http://schemas.microsoft.com/office/drawing/2014/main" id="{B05630D0-C802-4647-9106-6CCDD92C402A}"/>
              </a:ext>
            </a:extLst>
          </p:cNvPr>
          <p:cNvSpPr>
            <a:spLocks noGrp="1"/>
          </p:cNvSpPr>
          <p:nvPr>
            <p:ph idx="1"/>
          </p:nvPr>
        </p:nvSpPr>
        <p:spPr>
          <a:xfrm>
            <a:off x="228599" y="898122"/>
            <a:ext cx="11497235" cy="5799364"/>
          </a:xfrm>
        </p:spPr>
        <p:txBody>
          <a:bodyPr>
            <a:normAutofit fontScale="92500"/>
          </a:bodyPr>
          <a:lstStyle/>
          <a:p>
            <a:pPr>
              <a:spcAft>
                <a:spcPts val="600"/>
              </a:spcAft>
            </a:pPr>
            <a:r>
              <a:rPr lang="en-US" sz="3200" dirty="0"/>
              <a:t>Tenant-based Section 8: a portable voucher, must be used for housing</a:t>
            </a:r>
          </a:p>
          <a:p>
            <a:pPr marL="742950" lvl="2" indent="-285750">
              <a:spcAft>
                <a:spcPts val="600"/>
              </a:spcAft>
            </a:pPr>
            <a:r>
              <a:rPr lang="en-US" sz="2400" dirty="0"/>
              <a:t>Individual pays 30% of income in rent to landlord; the balance is paid to the landlord with funds from the US Dept. of Housing and Urban Development</a:t>
            </a:r>
          </a:p>
          <a:p>
            <a:pPr marL="742950" lvl="2" indent="-285750">
              <a:spcAft>
                <a:spcPts val="600"/>
              </a:spcAft>
            </a:pPr>
            <a:r>
              <a:rPr lang="en-US" sz="2400" dirty="0"/>
              <a:t>Will not affect SSI or MassHealth benefits</a:t>
            </a:r>
          </a:p>
          <a:p>
            <a:pPr marL="742950" lvl="2" indent="-285750">
              <a:spcAft>
                <a:spcPts val="600"/>
              </a:spcAft>
            </a:pPr>
            <a:r>
              <a:rPr lang="en-US" sz="2400" dirty="0"/>
              <a:t>Can be a 10-12 year wait</a:t>
            </a:r>
          </a:p>
          <a:p>
            <a:pPr marL="742950" lvl="2" indent="-285750">
              <a:spcAft>
                <a:spcPts val="600"/>
              </a:spcAft>
            </a:pPr>
            <a:r>
              <a:rPr lang="en-US" sz="2400" dirty="0"/>
              <a:t>Can apply at 18</a:t>
            </a:r>
          </a:p>
          <a:p>
            <a:pPr marL="742950" lvl="2" indent="-285750">
              <a:spcAft>
                <a:spcPts val="600"/>
              </a:spcAft>
            </a:pPr>
            <a:r>
              <a:rPr lang="en-US" sz="2400" dirty="0"/>
              <a:t>Have a minimum of 60 days to use it (may be more, depending on the housing authority), but can usually get an extension for a person with a disability</a:t>
            </a:r>
          </a:p>
          <a:p>
            <a:pPr marL="742950" lvl="2" indent="-285750">
              <a:spcAft>
                <a:spcPts val="600"/>
              </a:spcAft>
            </a:pPr>
            <a:r>
              <a:rPr lang="en-US" sz="2400" dirty="0"/>
              <a:t>A person with a disability can receive a two-bedroom voucher if they need an aide to live with them – but the aide cannot be a close family member (a cousin might be OK)</a:t>
            </a:r>
          </a:p>
          <a:p>
            <a:pPr marL="742950" lvl="2" indent="-285750">
              <a:spcAft>
                <a:spcPts val="600"/>
              </a:spcAft>
            </a:pPr>
            <a:r>
              <a:rPr lang="en-US" sz="2400" dirty="0"/>
              <a:t>Having a family member be the landlord can be permitted as a reasonable accommodation for disability, but the person renting must live in a legal, separate unit</a:t>
            </a:r>
          </a:p>
          <a:p>
            <a:pPr marL="742950" lvl="2" indent="-285750">
              <a:spcAft>
                <a:spcPts val="600"/>
              </a:spcAft>
            </a:pPr>
            <a:r>
              <a:rPr lang="en-US" sz="2400" dirty="0"/>
              <a:t>“18? Section 8!”: a video and website to help families through the process (</a:t>
            </a:r>
            <a:r>
              <a:rPr lang="en-US" sz="2400" dirty="0">
                <a:hlinkClick r:id="rId4"/>
              </a:rPr>
              <a:t>www.18section8.org</a:t>
            </a:r>
            <a:r>
              <a:rPr lang="en-US" sz="2400" dirty="0"/>
              <a:t>)</a:t>
            </a:r>
          </a:p>
          <a:p>
            <a:pPr lvl="1">
              <a:spcAft>
                <a:spcPts val="600"/>
              </a:spcAft>
            </a:pPr>
            <a:endParaRPr lang="en-US" sz="2400" dirty="0"/>
          </a:p>
          <a:p>
            <a:pPr marL="109537" indent="0">
              <a:buNone/>
            </a:pPr>
            <a:endParaRPr lang="en-US" sz="3200" dirty="0"/>
          </a:p>
        </p:txBody>
      </p:sp>
    </p:spTree>
    <p:extLst>
      <p:ext uri="{BB962C8B-B14F-4D97-AF65-F5344CB8AC3E}">
        <p14:creationId xmlns:p14="http://schemas.microsoft.com/office/powerpoint/2010/main" val="3232604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581025" y="1162050"/>
            <a:ext cx="11029950" cy="6096000"/>
          </a:xfrm>
        </p:spPr>
        <p:txBody>
          <a:bodyPr>
            <a:normAutofit/>
          </a:bodyPr>
          <a:lstStyle/>
          <a:p>
            <a:pPr>
              <a:lnSpc>
                <a:spcPct val="80000"/>
              </a:lnSpc>
              <a:spcBef>
                <a:spcPts val="600"/>
              </a:spcBef>
              <a:spcAft>
                <a:spcPts val="600"/>
              </a:spcAft>
            </a:pPr>
            <a:r>
              <a:rPr lang="en-US" altLang="en-US" dirty="0"/>
              <a:t>Massachusetts Rental Voucher Program (MRVP) </a:t>
            </a:r>
          </a:p>
          <a:p>
            <a:pPr marL="228600" lvl="1">
              <a:lnSpc>
                <a:spcPct val="80000"/>
              </a:lnSpc>
              <a:spcBef>
                <a:spcPts val="600"/>
              </a:spcBef>
              <a:spcAft>
                <a:spcPts val="600"/>
              </a:spcAft>
            </a:pPr>
            <a:r>
              <a:rPr lang="en-US" altLang="en-US" sz="2800" dirty="0"/>
              <a:t>Alternative Housing Voucher Program (AHVP)</a:t>
            </a:r>
          </a:p>
          <a:p>
            <a:pPr marL="228600" lvl="1">
              <a:lnSpc>
                <a:spcPct val="80000"/>
              </a:lnSpc>
              <a:spcBef>
                <a:spcPts val="600"/>
              </a:spcBef>
              <a:spcAft>
                <a:spcPts val="600"/>
              </a:spcAft>
            </a:pPr>
            <a:r>
              <a:rPr lang="en-US" altLang="en-US" sz="2800" dirty="0"/>
              <a:t>State elderly housing (13.5% reserved for people 18-59 with disabilities)</a:t>
            </a:r>
          </a:p>
          <a:p>
            <a:pPr marL="228600" lvl="1">
              <a:lnSpc>
                <a:spcPct val="80000"/>
              </a:lnSpc>
              <a:spcBef>
                <a:spcPts val="600"/>
              </a:spcBef>
              <a:spcAft>
                <a:spcPts val="600"/>
              </a:spcAft>
            </a:pPr>
            <a:r>
              <a:rPr lang="en-US" altLang="en-US" sz="2800" dirty="0"/>
              <a:t>Federal elderly housing (sometimes)</a:t>
            </a:r>
          </a:p>
          <a:p>
            <a:pPr marL="228600" lvl="1">
              <a:lnSpc>
                <a:spcPct val="80000"/>
              </a:lnSpc>
              <a:spcBef>
                <a:spcPts val="600"/>
              </a:spcBef>
              <a:spcAft>
                <a:spcPts val="600"/>
              </a:spcAft>
            </a:pPr>
            <a:r>
              <a:rPr lang="en-US" altLang="en-US" sz="2800" dirty="0"/>
              <a:t>Project-based family housing (state or federal)</a:t>
            </a:r>
          </a:p>
          <a:p>
            <a:pPr marL="228600" lvl="1">
              <a:lnSpc>
                <a:spcPct val="80000"/>
              </a:lnSpc>
              <a:spcBef>
                <a:spcPts val="600"/>
              </a:spcBef>
              <a:spcAft>
                <a:spcPts val="600"/>
              </a:spcAft>
            </a:pPr>
            <a:r>
              <a:rPr lang="en-US" altLang="en-US" sz="2800" dirty="0"/>
              <a:t>Private affordable housing</a:t>
            </a:r>
          </a:p>
          <a:p>
            <a:pPr marL="228600" lvl="1">
              <a:lnSpc>
                <a:spcPct val="80000"/>
              </a:lnSpc>
              <a:spcBef>
                <a:spcPts val="600"/>
              </a:spcBef>
              <a:spcAft>
                <a:spcPts val="600"/>
              </a:spcAft>
            </a:pPr>
            <a:r>
              <a:rPr lang="en-US" altLang="en-US" sz="2800" dirty="0"/>
              <a:t>Single room occupancy</a:t>
            </a:r>
          </a:p>
          <a:p>
            <a:pPr marL="228600" lvl="1">
              <a:lnSpc>
                <a:spcPct val="80000"/>
              </a:lnSpc>
              <a:spcBef>
                <a:spcPts val="600"/>
              </a:spcBef>
              <a:spcAft>
                <a:spcPts val="600"/>
              </a:spcAft>
            </a:pPr>
            <a:r>
              <a:rPr lang="en-US" altLang="en-US" sz="2800" dirty="0"/>
              <a:t>Affordable assisted living</a:t>
            </a:r>
          </a:p>
          <a:p>
            <a:pPr marL="228600" lvl="1">
              <a:lnSpc>
                <a:spcPct val="80000"/>
              </a:lnSpc>
              <a:spcBef>
                <a:spcPts val="600"/>
              </a:spcBef>
              <a:spcAft>
                <a:spcPts val="600"/>
              </a:spcAft>
            </a:pPr>
            <a:r>
              <a:rPr lang="en-US" altLang="en-US" sz="2800" dirty="0"/>
              <a:t>Rest homes (only affordable if only income is SSI or EAEDC)</a:t>
            </a:r>
          </a:p>
          <a:p>
            <a:pPr marL="228600" lvl="1">
              <a:lnSpc>
                <a:spcPct val="80000"/>
              </a:lnSpc>
              <a:spcBef>
                <a:spcPts val="600"/>
              </a:spcBef>
              <a:spcAft>
                <a:spcPts val="600"/>
              </a:spcAft>
            </a:pPr>
            <a:endParaRPr lang="en-US" altLang="en-US" sz="2800" dirty="0"/>
          </a:p>
        </p:txBody>
      </p:sp>
      <p:sp>
        <p:nvSpPr>
          <p:cNvPr id="19459" name="Rectangle 3"/>
          <p:cNvSpPr>
            <a:spLocks noGrp="1" noChangeArrowheads="1"/>
          </p:cNvSpPr>
          <p:nvPr>
            <p:ph type="title"/>
          </p:nvPr>
        </p:nvSpPr>
        <p:spPr>
          <a:xfrm>
            <a:off x="581025" y="244475"/>
            <a:ext cx="9144000" cy="762000"/>
          </a:xfrm>
        </p:spPr>
        <p:txBody>
          <a:bodyPr/>
          <a:lstStyle/>
          <a:p>
            <a:pPr eaLnBrk="1" hangingPunct="1"/>
            <a:r>
              <a:rPr lang="en-US" altLang="en-US" sz="3600" dirty="0"/>
              <a:t>Other affordable housing options</a:t>
            </a:r>
          </a:p>
        </p:txBody>
      </p:sp>
      <p:sp>
        <p:nvSpPr>
          <p:cNvPr id="4" name="Footer Placeholder 3"/>
          <p:cNvSpPr>
            <a:spLocks noGrp="1"/>
          </p:cNvSpPr>
          <p:nvPr>
            <p:ph type="ftr" sz="quarter" idx="11"/>
          </p:nvPr>
        </p:nvSpPr>
        <p:spPr>
          <a:xfrm>
            <a:off x="4038600" y="6356350"/>
            <a:ext cx="4114800" cy="365125"/>
          </a:xfrm>
        </p:spPr>
        <p:txBody>
          <a:bodyPr/>
          <a:lstStyle/>
          <a:p>
            <a:pPr>
              <a:defRPr/>
            </a:pPr>
            <a:r>
              <a:rPr lang="en-US" dirty="0">
                <a:solidFill>
                  <a:prstClr val="black"/>
                </a:solidFill>
                <a:hlinkClick r:id="rId3"/>
              </a:rPr>
              <a:t>www.autismhousingpathways.org  </a:t>
            </a:r>
            <a:endParaRPr lang="en-US" dirty="0">
              <a:solidFill>
                <a:prstClr val="black"/>
              </a:solidFill>
            </a:endParaRPr>
          </a:p>
        </p:txBody>
      </p:sp>
      <p:sp>
        <p:nvSpPr>
          <p:cNvPr id="2" name="Slide Number Placeholder 1"/>
          <p:cNvSpPr>
            <a:spLocks noGrp="1"/>
          </p:cNvSpPr>
          <p:nvPr>
            <p:ph type="sldNum" sz="quarter" idx="12"/>
          </p:nvPr>
        </p:nvSpPr>
        <p:spPr/>
        <p:txBody>
          <a:bodyPr/>
          <a:lstStyle/>
          <a:p>
            <a:pPr>
              <a:defRPr/>
            </a:pPr>
            <a:fld id="{E2C3AF6C-6523-4977-AC31-D45C8BC63D8A}" type="slidenum">
              <a:rPr lang="en-US" altLang="en-US" smtClean="0">
                <a:solidFill>
                  <a:srgbClr val="000000"/>
                </a:solidFill>
              </a:rPr>
              <a:pPr>
                <a:defRPr/>
              </a:pPr>
              <a:t>11</a:t>
            </a:fld>
            <a:endParaRPr lang="en-US" altLang="en-US" dirty="0">
              <a:solidFill>
                <a:srgbClr val="000000"/>
              </a:solidFill>
            </a:endParaRPr>
          </a:p>
        </p:txBody>
      </p:sp>
    </p:spTree>
    <p:extLst>
      <p:ext uri="{BB962C8B-B14F-4D97-AF65-F5344CB8AC3E}">
        <p14:creationId xmlns:p14="http://schemas.microsoft.com/office/powerpoint/2010/main" val="1520709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571500" y="1168156"/>
            <a:ext cx="11029950" cy="5638800"/>
          </a:xfrm>
        </p:spPr>
        <p:txBody>
          <a:bodyPr>
            <a:normAutofit/>
          </a:bodyPr>
          <a:lstStyle/>
          <a:p>
            <a:pPr eaLnBrk="1" hangingPunct="1">
              <a:defRPr/>
            </a:pPr>
            <a:r>
              <a:rPr lang="en-US" altLang="en-US" sz="3200" dirty="0"/>
              <a:t>AHP has a Housing Search and Application Grid at:</a:t>
            </a:r>
          </a:p>
          <a:p>
            <a:pPr marL="0" indent="0" algn="ctr">
              <a:buNone/>
              <a:defRPr/>
            </a:pPr>
            <a:r>
              <a:rPr lang="en-US" altLang="en-US" sz="3200" dirty="0"/>
              <a:t>  </a:t>
            </a:r>
            <a:r>
              <a:rPr lang="en-US" altLang="en-US" dirty="0">
                <a:hlinkClick r:id="rId2"/>
              </a:rPr>
              <a:t>https://autismhousingpathways.org/wp-content/uploads/2021/04/HousingSearchApplicationGrid-revised.pdf</a:t>
            </a:r>
            <a:r>
              <a:rPr lang="en-US" altLang="en-US" dirty="0"/>
              <a:t> </a:t>
            </a:r>
          </a:p>
          <a:p>
            <a:pPr eaLnBrk="1" hangingPunct="1">
              <a:defRPr/>
            </a:pPr>
            <a:r>
              <a:rPr lang="en-US" altLang="en-US" sz="3200" dirty="0"/>
              <a:t>Detailed information on how to apply for housing is at: </a:t>
            </a:r>
          </a:p>
          <a:p>
            <a:pPr marL="0" indent="0" algn="ctr" eaLnBrk="1" hangingPunct="1">
              <a:buNone/>
              <a:defRPr/>
            </a:pPr>
            <a:r>
              <a:rPr lang="en-US" altLang="en-US" sz="3200" dirty="0">
                <a:hlinkClick r:id="rId3"/>
              </a:rPr>
              <a:t>http://18section8.org/</a:t>
            </a:r>
            <a:r>
              <a:rPr lang="en-US" altLang="en-US" sz="3200" dirty="0"/>
              <a:t> </a:t>
            </a:r>
          </a:p>
          <a:p>
            <a:pPr lvl="1">
              <a:defRPr/>
            </a:pPr>
            <a:r>
              <a:rPr lang="en-US" altLang="en-US" sz="2800" dirty="0"/>
              <a:t>Make sure you click on “Other ways to apply for housing”</a:t>
            </a:r>
          </a:p>
          <a:p>
            <a:pPr lvl="1">
              <a:defRPr/>
            </a:pPr>
            <a:r>
              <a:rPr lang="en-US" altLang="en-US" sz="2800" dirty="0"/>
              <a:t>There is a spreadsheet to track your applications in the Document Library</a:t>
            </a:r>
          </a:p>
          <a:p>
            <a:pPr lvl="1">
              <a:defRPr/>
            </a:pPr>
            <a:r>
              <a:rPr lang="en-US" altLang="en-US" sz="2800" dirty="0"/>
              <a:t>There are sample completed applications in the document library</a:t>
            </a:r>
          </a:p>
          <a:p>
            <a:pPr lvl="1">
              <a:defRPr/>
            </a:pPr>
            <a:r>
              <a:rPr lang="en-US" altLang="en-US" sz="2800" dirty="0"/>
              <a:t>The site dovetails with the Housing Search and Application Grid</a:t>
            </a:r>
          </a:p>
        </p:txBody>
      </p:sp>
      <p:sp>
        <p:nvSpPr>
          <p:cNvPr id="21507" name="Rectangle 3"/>
          <p:cNvSpPr>
            <a:spLocks noGrp="1" noChangeArrowheads="1"/>
          </p:cNvSpPr>
          <p:nvPr>
            <p:ph type="title"/>
          </p:nvPr>
        </p:nvSpPr>
        <p:spPr>
          <a:xfrm>
            <a:off x="571500" y="136525"/>
            <a:ext cx="9144000" cy="762000"/>
          </a:xfrm>
        </p:spPr>
        <p:txBody>
          <a:bodyPr/>
          <a:lstStyle/>
          <a:p>
            <a:pPr eaLnBrk="1" hangingPunct="1"/>
            <a:r>
              <a:rPr lang="en-US" altLang="en-US" sz="4000" dirty="0"/>
              <a:t>Finding and applying for housing</a:t>
            </a:r>
          </a:p>
        </p:txBody>
      </p:sp>
      <p:sp>
        <p:nvSpPr>
          <p:cNvPr id="4" name="Footer Placeholder 3"/>
          <p:cNvSpPr>
            <a:spLocks noGrp="1"/>
          </p:cNvSpPr>
          <p:nvPr>
            <p:ph type="ftr" sz="quarter" idx="11"/>
          </p:nvPr>
        </p:nvSpPr>
        <p:spPr>
          <a:xfrm>
            <a:off x="4038600" y="6356350"/>
            <a:ext cx="4114800" cy="365125"/>
          </a:xfrm>
        </p:spPr>
        <p:txBody>
          <a:bodyPr/>
          <a:lstStyle/>
          <a:p>
            <a:pPr>
              <a:defRPr/>
            </a:pPr>
            <a:r>
              <a:rPr lang="en-US">
                <a:solidFill>
                  <a:prstClr val="black"/>
                </a:solidFill>
                <a:hlinkClick r:id="rId4"/>
              </a:rPr>
              <a:t>www.autismhousingpathways.org  </a:t>
            </a:r>
            <a:endParaRPr lang="en-US" dirty="0">
              <a:solidFill>
                <a:prstClr val="black"/>
              </a:solidFill>
            </a:endParaRPr>
          </a:p>
        </p:txBody>
      </p:sp>
      <p:sp>
        <p:nvSpPr>
          <p:cNvPr id="2" name="Slide Number Placeholder 1"/>
          <p:cNvSpPr>
            <a:spLocks noGrp="1"/>
          </p:cNvSpPr>
          <p:nvPr>
            <p:ph type="sldNum" sz="quarter" idx="12"/>
          </p:nvPr>
        </p:nvSpPr>
        <p:spPr/>
        <p:txBody>
          <a:bodyPr/>
          <a:lstStyle/>
          <a:p>
            <a:pPr>
              <a:defRPr/>
            </a:pPr>
            <a:fld id="{E2C3AF6C-6523-4977-AC31-D45C8BC63D8A}" type="slidenum">
              <a:rPr lang="en-US" altLang="en-US" smtClean="0">
                <a:solidFill>
                  <a:srgbClr val="000000"/>
                </a:solidFill>
              </a:rPr>
              <a:pPr>
                <a:defRPr/>
              </a:pPr>
              <a:t>12</a:t>
            </a:fld>
            <a:endParaRPr lang="en-US" altLang="en-US" dirty="0">
              <a:solidFill>
                <a:srgbClr val="000000"/>
              </a:solidFill>
            </a:endParaRPr>
          </a:p>
        </p:txBody>
      </p:sp>
    </p:spTree>
    <p:extLst>
      <p:ext uri="{BB962C8B-B14F-4D97-AF65-F5344CB8AC3E}">
        <p14:creationId xmlns:p14="http://schemas.microsoft.com/office/powerpoint/2010/main" val="4083084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6"/>
          <p:cNvSpPr txBox="1">
            <a:spLocks noChangeArrowheads="1"/>
          </p:cNvSpPr>
          <p:nvPr/>
        </p:nvSpPr>
        <p:spPr bwMode="auto">
          <a:xfrm>
            <a:off x="1524000" y="152400"/>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FontTx/>
              <a:buNone/>
            </a:pPr>
            <a:r>
              <a:rPr lang="en-US" altLang="en-US" sz="3600">
                <a:solidFill>
                  <a:srgbClr val="000000"/>
                </a:solidFill>
              </a:rPr>
              <a:t>Funding streams</a:t>
            </a:r>
          </a:p>
        </p:txBody>
      </p:sp>
      <p:grpSp>
        <p:nvGrpSpPr>
          <p:cNvPr id="6147" name="Group 13"/>
          <p:cNvGrpSpPr>
            <a:grpSpLocks/>
          </p:cNvGrpSpPr>
          <p:nvPr/>
        </p:nvGrpSpPr>
        <p:grpSpPr bwMode="auto">
          <a:xfrm>
            <a:off x="1828800" y="685800"/>
            <a:ext cx="8686800" cy="1828800"/>
            <a:chOff x="192" y="1584"/>
            <a:chExt cx="5472" cy="1152"/>
          </a:xfrm>
        </p:grpSpPr>
        <p:sp>
          <p:nvSpPr>
            <p:cNvPr id="6151" name="Rectangle 2"/>
            <p:cNvSpPr>
              <a:spLocks noChangeArrowheads="1"/>
            </p:cNvSpPr>
            <p:nvPr/>
          </p:nvSpPr>
          <p:spPr bwMode="auto">
            <a:xfrm>
              <a:off x="192" y="1776"/>
              <a:ext cx="1008" cy="7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6152" name="Text Box 3"/>
            <p:cNvSpPr txBox="1">
              <a:spLocks noChangeArrowheads="1"/>
            </p:cNvSpPr>
            <p:nvPr/>
          </p:nvSpPr>
          <p:spPr bwMode="auto">
            <a:xfrm>
              <a:off x="240" y="1872"/>
              <a:ext cx="912"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FontTx/>
                <a:buNone/>
              </a:pPr>
              <a:r>
                <a:rPr lang="en-US" altLang="en-US" sz="1800">
                  <a:solidFill>
                    <a:srgbClr val="000000"/>
                  </a:solidFill>
                </a:rPr>
                <a:t>Bricks and mortar expenses</a:t>
              </a:r>
            </a:p>
          </p:txBody>
        </p:sp>
        <p:sp>
          <p:nvSpPr>
            <p:cNvPr id="6153" name="Text Box 4"/>
            <p:cNvSpPr txBox="1">
              <a:spLocks noChangeArrowheads="1"/>
            </p:cNvSpPr>
            <p:nvPr/>
          </p:nvSpPr>
          <p:spPr bwMode="auto">
            <a:xfrm>
              <a:off x="1632" y="2016"/>
              <a:ext cx="10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FontTx/>
                <a:buNone/>
              </a:pPr>
              <a:r>
                <a:rPr lang="en-US" altLang="en-US" sz="1800">
                  <a:solidFill>
                    <a:srgbClr val="000000"/>
                  </a:solidFill>
                </a:rPr>
                <a:t>Food </a:t>
              </a:r>
            </a:p>
          </p:txBody>
        </p:sp>
        <p:sp>
          <p:nvSpPr>
            <p:cNvPr id="6154" name="Text Box 5"/>
            <p:cNvSpPr txBox="1">
              <a:spLocks noChangeArrowheads="1"/>
            </p:cNvSpPr>
            <p:nvPr/>
          </p:nvSpPr>
          <p:spPr bwMode="auto">
            <a:xfrm>
              <a:off x="3072" y="1920"/>
              <a:ext cx="100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FontTx/>
                <a:buNone/>
              </a:pPr>
              <a:r>
                <a:rPr lang="en-US" altLang="en-US" sz="1800">
                  <a:solidFill>
                    <a:srgbClr val="000000"/>
                  </a:solidFill>
                </a:rPr>
                <a:t>Supportive services</a:t>
              </a:r>
            </a:p>
          </p:txBody>
        </p:sp>
        <p:sp>
          <p:nvSpPr>
            <p:cNvPr id="6155" name="WordArt 7"/>
            <p:cNvSpPr>
              <a:spLocks noChangeArrowheads="1" noChangeShapeType="1" noTextEdit="1"/>
            </p:cNvSpPr>
            <p:nvPr/>
          </p:nvSpPr>
          <p:spPr bwMode="auto">
            <a:xfrm rot="5400000">
              <a:off x="1296" y="2016"/>
              <a:ext cx="239" cy="240"/>
            </a:xfrm>
            <a:prstGeom prst="rect">
              <a:avLst/>
            </a:prstGeom>
          </p:spPr>
          <p:txBody>
            <a:bodyPr vert="wordArtVert" wrap="none" fromWordArt="1">
              <a:prstTxWarp prst="textPlain">
                <a:avLst>
                  <a:gd name="adj" fmla="val 50000"/>
                </a:avLst>
              </a:prstTxWarp>
            </a:bodyPr>
            <a:lstStyle/>
            <a:p>
              <a:pPr algn="ctr" eaLnBrk="0" hangingPunct="0">
                <a:spcBef>
                  <a:spcPct val="0"/>
                </a:spcBef>
                <a:spcAft>
                  <a:spcPct val="0"/>
                </a:spcAft>
              </a:pPr>
              <a:r>
                <a:rPr lang="en-US" sz="3600" kern="10">
                  <a:ln w="9525">
                    <a:solidFill>
                      <a:srgbClr val="000000"/>
                    </a:solidFill>
                    <a:round/>
                    <a:headEnd/>
                    <a:tailEnd/>
                  </a:ln>
                  <a:solidFill>
                    <a:srgbClr val="000000"/>
                  </a:solidFill>
                  <a:latin typeface="Arial Black" panose="020B0A04020102020204" pitchFamily="34" charset="0"/>
                </a:rPr>
                <a:t>+</a:t>
              </a:r>
            </a:p>
          </p:txBody>
        </p:sp>
        <p:sp>
          <p:nvSpPr>
            <p:cNvPr id="6156" name="WordArt 8"/>
            <p:cNvSpPr>
              <a:spLocks noChangeArrowheads="1" noChangeShapeType="1" noTextEdit="1"/>
            </p:cNvSpPr>
            <p:nvPr/>
          </p:nvSpPr>
          <p:spPr bwMode="auto">
            <a:xfrm rot="5400000">
              <a:off x="2736" y="2016"/>
              <a:ext cx="239" cy="240"/>
            </a:xfrm>
            <a:prstGeom prst="rect">
              <a:avLst/>
            </a:prstGeom>
          </p:spPr>
          <p:txBody>
            <a:bodyPr vert="wordArtVert" wrap="none" fromWordArt="1">
              <a:prstTxWarp prst="textPlain">
                <a:avLst>
                  <a:gd name="adj" fmla="val 50000"/>
                </a:avLst>
              </a:prstTxWarp>
            </a:bodyPr>
            <a:lstStyle/>
            <a:p>
              <a:pPr algn="ctr" eaLnBrk="0" hangingPunct="0">
                <a:spcBef>
                  <a:spcPct val="0"/>
                </a:spcBef>
                <a:spcAft>
                  <a:spcPct val="0"/>
                </a:spcAft>
              </a:pPr>
              <a:r>
                <a:rPr lang="en-US" sz="3600" kern="10">
                  <a:ln w="9525">
                    <a:solidFill>
                      <a:srgbClr val="000000"/>
                    </a:solidFill>
                    <a:round/>
                    <a:headEnd/>
                    <a:tailEnd/>
                  </a:ln>
                  <a:solidFill>
                    <a:srgbClr val="000000"/>
                  </a:solidFill>
                  <a:latin typeface="Arial Black" panose="020B0A04020102020204" pitchFamily="34" charset="0"/>
                </a:rPr>
                <a:t>+</a:t>
              </a:r>
            </a:p>
          </p:txBody>
        </p:sp>
        <p:sp>
          <p:nvSpPr>
            <p:cNvPr id="6157" name="WordArt 9"/>
            <p:cNvSpPr>
              <a:spLocks noChangeArrowheads="1" noChangeShapeType="1" noTextEdit="1"/>
            </p:cNvSpPr>
            <p:nvPr/>
          </p:nvSpPr>
          <p:spPr bwMode="auto">
            <a:xfrm rot="5400000">
              <a:off x="4224" y="2016"/>
              <a:ext cx="239" cy="240"/>
            </a:xfrm>
            <a:prstGeom prst="rect">
              <a:avLst/>
            </a:prstGeom>
          </p:spPr>
          <p:txBody>
            <a:bodyPr vert="wordArtVert" wrap="none" fromWordArt="1">
              <a:prstTxWarp prst="textPlain">
                <a:avLst>
                  <a:gd name="adj" fmla="val 50000"/>
                </a:avLst>
              </a:prstTxWarp>
            </a:bodyPr>
            <a:lstStyle/>
            <a:p>
              <a:pPr algn="ctr" eaLnBrk="0" hangingPunct="0">
                <a:spcBef>
                  <a:spcPct val="0"/>
                </a:spcBef>
                <a:spcAft>
                  <a:spcPct val="0"/>
                </a:spcAft>
              </a:pPr>
              <a:r>
                <a:rPr lang="en-US" sz="3600" kern="10">
                  <a:ln w="9525">
                    <a:solidFill>
                      <a:srgbClr val="000000"/>
                    </a:solidFill>
                    <a:round/>
                    <a:headEnd/>
                    <a:tailEnd/>
                  </a:ln>
                  <a:solidFill>
                    <a:srgbClr val="000000"/>
                  </a:solidFill>
                  <a:latin typeface="Arial Black" panose="020B0A04020102020204" pitchFamily="34" charset="0"/>
                </a:rPr>
                <a:t>=</a:t>
              </a:r>
            </a:p>
          </p:txBody>
        </p:sp>
        <p:pic>
          <p:nvPicPr>
            <p:cNvPr id="6158" name="Picture 10" descr="MC900433839[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2" y="1584"/>
              <a:ext cx="1152"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9" name="Rectangle 11"/>
            <p:cNvSpPr>
              <a:spLocks noChangeArrowheads="1"/>
            </p:cNvSpPr>
            <p:nvPr/>
          </p:nvSpPr>
          <p:spPr bwMode="auto">
            <a:xfrm>
              <a:off x="3072" y="1776"/>
              <a:ext cx="1008" cy="7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6160" name="Rectangle 12"/>
            <p:cNvSpPr>
              <a:spLocks noChangeArrowheads="1"/>
            </p:cNvSpPr>
            <p:nvPr/>
          </p:nvSpPr>
          <p:spPr bwMode="auto">
            <a:xfrm>
              <a:off x="1632" y="1776"/>
              <a:ext cx="1008" cy="7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sp>
        <p:nvSpPr>
          <p:cNvPr id="6148" name="Text Box 14"/>
          <p:cNvSpPr txBox="1">
            <a:spLocks noChangeArrowheads="1"/>
          </p:cNvSpPr>
          <p:nvPr/>
        </p:nvSpPr>
        <p:spPr bwMode="auto">
          <a:xfrm>
            <a:off x="1828800" y="2362201"/>
            <a:ext cx="1600200" cy="394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buFontTx/>
              <a:buNone/>
            </a:pPr>
            <a:r>
              <a:rPr lang="en-US" altLang="en-US" sz="1800" dirty="0">
                <a:solidFill>
                  <a:srgbClr val="000000"/>
                </a:solidFill>
              </a:rPr>
              <a:t>SSI</a:t>
            </a:r>
          </a:p>
          <a:p>
            <a:pPr fontAlgn="base">
              <a:spcBef>
                <a:spcPct val="50000"/>
              </a:spcBef>
              <a:spcAft>
                <a:spcPct val="0"/>
              </a:spcAft>
              <a:buFontTx/>
              <a:buNone/>
            </a:pPr>
            <a:r>
              <a:rPr lang="en-US" altLang="en-US" sz="1800" dirty="0">
                <a:solidFill>
                  <a:srgbClr val="000000"/>
                </a:solidFill>
              </a:rPr>
              <a:t>SSDI</a:t>
            </a:r>
          </a:p>
          <a:p>
            <a:pPr fontAlgn="base">
              <a:spcBef>
                <a:spcPct val="50000"/>
              </a:spcBef>
              <a:spcAft>
                <a:spcPct val="0"/>
              </a:spcAft>
              <a:buFontTx/>
              <a:buNone/>
            </a:pPr>
            <a:r>
              <a:rPr lang="en-US" altLang="en-US" sz="1800" dirty="0">
                <a:solidFill>
                  <a:srgbClr val="000000"/>
                </a:solidFill>
              </a:rPr>
              <a:t>Section 8</a:t>
            </a:r>
          </a:p>
          <a:p>
            <a:pPr fontAlgn="base">
              <a:spcBef>
                <a:spcPct val="50000"/>
              </a:spcBef>
              <a:spcAft>
                <a:spcPct val="0"/>
              </a:spcAft>
              <a:buFontTx/>
              <a:buNone/>
            </a:pPr>
            <a:r>
              <a:rPr lang="en-US" altLang="en-US" sz="1800" dirty="0">
                <a:solidFill>
                  <a:srgbClr val="000000"/>
                </a:solidFill>
              </a:rPr>
              <a:t>Other “affordable housing”</a:t>
            </a:r>
          </a:p>
          <a:p>
            <a:pPr fontAlgn="base">
              <a:spcBef>
                <a:spcPct val="50000"/>
              </a:spcBef>
              <a:spcAft>
                <a:spcPct val="0"/>
              </a:spcAft>
              <a:buFontTx/>
              <a:buNone/>
            </a:pPr>
            <a:r>
              <a:rPr lang="en-US" altLang="en-US" sz="1800" dirty="0">
                <a:solidFill>
                  <a:srgbClr val="000000"/>
                </a:solidFill>
              </a:rPr>
              <a:t>DDS</a:t>
            </a:r>
          </a:p>
          <a:p>
            <a:pPr fontAlgn="base">
              <a:spcBef>
                <a:spcPct val="50000"/>
              </a:spcBef>
              <a:spcAft>
                <a:spcPct val="0"/>
              </a:spcAft>
              <a:buFontTx/>
              <a:buNone/>
            </a:pPr>
            <a:r>
              <a:rPr lang="en-US" altLang="en-US" sz="1800" dirty="0">
                <a:solidFill>
                  <a:srgbClr val="000000"/>
                </a:solidFill>
              </a:rPr>
              <a:t>Energy/utility assistance</a:t>
            </a:r>
          </a:p>
          <a:p>
            <a:pPr fontAlgn="base">
              <a:spcBef>
                <a:spcPct val="50000"/>
              </a:spcBef>
              <a:spcAft>
                <a:spcPct val="0"/>
              </a:spcAft>
              <a:buFontTx/>
              <a:buNone/>
            </a:pPr>
            <a:r>
              <a:rPr lang="en-US" altLang="en-US" sz="1800" dirty="0">
                <a:solidFill>
                  <a:srgbClr val="000000"/>
                </a:solidFill>
              </a:rPr>
              <a:t>Private resources</a:t>
            </a:r>
          </a:p>
        </p:txBody>
      </p:sp>
      <p:sp>
        <p:nvSpPr>
          <p:cNvPr id="6149" name="Text Box 15"/>
          <p:cNvSpPr txBox="1">
            <a:spLocks noChangeArrowheads="1"/>
          </p:cNvSpPr>
          <p:nvPr/>
        </p:nvSpPr>
        <p:spPr bwMode="auto">
          <a:xfrm>
            <a:off x="4114800" y="2362201"/>
            <a:ext cx="1600200" cy="311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buFontTx/>
              <a:buNone/>
            </a:pPr>
            <a:r>
              <a:rPr lang="en-US" altLang="en-US" sz="1800">
                <a:solidFill>
                  <a:srgbClr val="000000"/>
                </a:solidFill>
              </a:rPr>
              <a:t>SSI</a:t>
            </a:r>
          </a:p>
          <a:p>
            <a:pPr fontAlgn="base">
              <a:spcBef>
                <a:spcPct val="50000"/>
              </a:spcBef>
              <a:spcAft>
                <a:spcPct val="0"/>
              </a:spcAft>
              <a:buFontTx/>
              <a:buNone/>
            </a:pPr>
            <a:r>
              <a:rPr lang="en-US" altLang="en-US" sz="1800">
                <a:solidFill>
                  <a:srgbClr val="000000"/>
                </a:solidFill>
              </a:rPr>
              <a:t>SSDI</a:t>
            </a:r>
          </a:p>
          <a:p>
            <a:pPr fontAlgn="base">
              <a:spcBef>
                <a:spcPct val="50000"/>
              </a:spcBef>
              <a:spcAft>
                <a:spcPct val="0"/>
              </a:spcAft>
              <a:buFontTx/>
              <a:buNone/>
            </a:pPr>
            <a:r>
              <a:rPr lang="en-US" altLang="en-US" sz="1800">
                <a:solidFill>
                  <a:srgbClr val="000000"/>
                </a:solidFill>
              </a:rPr>
              <a:t>Food stamps (SNAP or Bay State CAP)</a:t>
            </a:r>
          </a:p>
          <a:p>
            <a:pPr fontAlgn="base">
              <a:spcBef>
                <a:spcPct val="50000"/>
              </a:spcBef>
              <a:spcAft>
                <a:spcPct val="0"/>
              </a:spcAft>
              <a:buFontTx/>
              <a:buNone/>
            </a:pPr>
            <a:r>
              <a:rPr lang="en-US" altLang="en-US" sz="1800">
                <a:solidFill>
                  <a:srgbClr val="000000"/>
                </a:solidFill>
              </a:rPr>
              <a:t>DDS</a:t>
            </a:r>
          </a:p>
          <a:p>
            <a:pPr fontAlgn="base">
              <a:spcBef>
                <a:spcPct val="50000"/>
              </a:spcBef>
              <a:spcAft>
                <a:spcPct val="0"/>
              </a:spcAft>
              <a:buFontTx/>
              <a:buNone/>
            </a:pPr>
            <a:r>
              <a:rPr lang="en-US" altLang="en-US" sz="1800">
                <a:solidFill>
                  <a:srgbClr val="000000"/>
                </a:solidFill>
              </a:rPr>
              <a:t>Private resources</a:t>
            </a:r>
          </a:p>
        </p:txBody>
      </p:sp>
      <p:sp>
        <p:nvSpPr>
          <p:cNvPr id="6150" name="Text Box 16"/>
          <p:cNvSpPr txBox="1">
            <a:spLocks noChangeArrowheads="1"/>
          </p:cNvSpPr>
          <p:nvPr/>
        </p:nvSpPr>
        <p:spPr bwMode="auto">
          <a:xfrm>
            <a:off x="6400800" y="2362200"/>
            <a:ext cx="1600200"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buFontTx/>
              <a:buNone/>
            </a:pPr>
            <a:r>
              <a:rPr lang="en-US" altLang="en-US" sz="1800">
                <a:solidFill>
                  <a:srgbClr val="000000"/>
                </a:solidFill>
              </a:rPr>
              <a:t>SSI</a:t>
            </a:r>
          </a:p>
          <a:p>
            <a:pPr fontAlgn="base">
              <a:spcBef>
                <a:spcPct val="50000"/>
              </a:spcBef>
              <a:spcAft>
                <a:spcPct val="0"/>
              </a:spcAft>
              <a:buFontTx/>
              <a:buNone/>
            </a:pPr>
            <a:r>
              <a:rPr lang="en-US" altLang="en-US" sz="1800">
                <a:solidFill>
                  <a:srgbClr val="000000"/>
                </a:solidFill>
              </a:rPr>
              <a:t>SSDI</a:t>
            </a:r>
          </a:p>
          <a:p>
            <a:pPr fontAlgn="base">
              <a:spcBef>
                <a:spcPct val="50000"/>
              </a:spcBef>
              <a:spcAft>
                <a:spcPct val="0"/>
              </a:spcAft>
              <a:buFontTx/>
              <a:buNone/>
            </a:pPr>
            <a:r>
              <a:rPr lang="en-US" altLang="en-US" sz="1800">
                <a:solidFill>
                  <a:srgbClr val="000000"/>
                </a:solidFill>
              </a:rPr>
              <a:t>MassHealth (Medicaid)</a:t>
            </a:r>
          </a:p>
          <a:p>
            <a:pPr fontAlgn="base">
              <a:spcBef>
                <a:spcPct val="50000"/>
              </a:spcBef>
              <a:spcAft>
                <a:spcPct val="0"/>
              </a:spcAft>
              <a:buFontTx/>
              <a:buNone/>
            </a:pPr>
            <a:r>
              <a:rPr lang="en-US" altLang="en-US" sz="1800">
                <a:solidFill>
                  <a:srgbClr val="000000"/>
                </a:solidFill>
              </a:rPr>
              <a:t>DDS</a:t>
            </a:r>
          </a:p>
          <a:p>
            <a:pPr fontAlgn="base">
              <a:spcBef>
                <a:spcPct val="50000"/>
              </a:spcBef>
              <a:spcAft>
                <a:spcPct val="0"/>
              </a:spcAft>
              <a:buFontTx/>
              <a:buNone/>
            </a:pPr>
            <a:r>
              <a:rPr lang="en-US" altLang="en-US" sz="1800">
                <a:solidFill>
                  <a:srgbClr val="000000"/>
                </a:solidFill>
              </a:rPr>
              <a:t>Private resources</a:t>
            </a:r>
          </a:p>
        </p:txBody>
      </p:sp>
      <p:sp>
        <p:nvSpPr>
          <p:cNvPr id="17" name="Footer Placeholder 3"/>
          <p:cNvSpPr>
            <a:spLocks noGrp="1"/>
          </p:cNvSpPr>
          <p:nvPr>
            <p:ph type="ftr" sz="quarter" idx="11"/>
          </p:nvPr>
        </p:nvSpPr>
        <p:spPr/>
        <p:txBody>
          <a:bodyPr/>
          <a:lstStyle/>
          <a:p>
            <a:pPr>
              <a:defRPr/>
            </a:pPr>
            <a:r>
              <a:rPr lang="en-US" dirty="0">
                <a:solidFill>
                  <a:prstClr val="black"/>
                </a:solidFill>
                <a:hlinkClick r:id="rId4"/>
              </a:rPr>
              <a:t>www.autismhousingpathways.org</a:t>
            </a:r>
            <a:r>
              <a:rPr lang="en-US" dirty="0">
                <a:solidFill>
                  <a:prstClr val="black"/>
                </a:solidFill>
              </a:rPr>
              <a:t> </a:t>
            </a:r>
          </a:p>
        </p:txBody>
      </p:sp>
    </p:spTree>
    <p:extLst>
      <p:ext uri="{BB962C8B-B14F-4D97-AF65-F5344CB8AC3E}">
        <p14:creationId xmlns:p14="http://schemas.microsoft.com/office/powerpoint/2010/main" val="68107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200" dirty="0">
                <a:solidFill>
                  <a:srgbClr val="000000"/>
                </a:solidFill>
                <a:hlinkClick r:id="rId3"/>
              </a:rPr>
              <a:t>www.autismhousingpathways.org</a:t>
            </a:r>
            <a:r>
              <a:rPr lang="en-US" altLang="en-US" sz="1200" dirty="0">
                <a:solidFill>
                  <a:srgbClr val="000000"/>
                </a:solidFill>
              </a:rPr>
              <a:t> </a:t>
            </a:r>
          </a:p>
        </p:txBody>
      </p:sp>
      <p:sp>
        <p:nvSpPr>
          <p:cNvPr id="19459" name="Slide Number Placeholder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E596348-67F2-4750-939F-36F8E1026CF4}" type="slidenum">
              <a:rPr lang="en-US" altLang="en-US" sz="1200">
                <a:solidFill>
                  <a:srgbClr val="000000"/>
                </a:solidFill>
              </a:rPr>
              <a:pPr>
                <a:spcBef>
                  <a:spcPct val="0"/>
                </a:spcBef>
                <a:buClrTx/>
                <a:buSzTx/>
                <a:buFontTx/>
                <a:buNone/>
              </a:pPr>
              <a:t>14</a:t>
            </a:fld>
            <a:endParaRPr lang="en-US" altLang="en-US" sz="1200">
              <a:solidFill>
                <a:srgbClr val="000000"/>
              </a:solidFill>
            </a:endParaRPr>
          </a:p>
        </p:txBody>
      </p:sp>
      <p:sp>
        <p:nvSpPr>
          <p:cNvPr id="19460" name="Rectangle 2"/>
          <p:cNvSpPr>
            <a:spLocks noGrp="1" noChangeArrowheads="1"/>
          </p:cNvSpPr>
          <p:nvPr>
            <p:ph type="title"/>
          </p:nvPr>
        </p:nvSpPr>
        <p:spPr>
          <a:xfrm>
            <a:off x="721660" y="59176"/>
            <a:ext cx="8610600" cy="1143000"/>
          </a:xfrm>
        </p:spPr>
        <p:txBody>
          <a:bodyPr>
            <a:normAutofit fontScale="90000"/>
          </a:bodyPr>
          <a:lstStyle/>
          <a:p>
            <a:pPr eaLnBrk="1" hangingPunct="1"/>
            <a:r>
              <a:rPr lang="en-US" altLang="en-US" dirty="0"/>
              <a:t>What if I do get group home funding?</a:t>
            </a:r>
          </a:p>
        </p:txBody>
      </p:sp>
      <p:sp>
        <p:nvSpPr>
          <p:cNvPr id="19462" name="Rectangle 3"/>
          <p:cNvSpPr>
            <a:spLocks noChangeArrowheads="1"/>
          </p:cNvSpPr>
          <p:nvPr/>
        </p:nvSpPr>
        <p:spPr bwMode="auto">
          <a:xfrm>
            <a:off x="721660" y="984754"/>
            <a:ext cx="11111752"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eaLnBrk="0" fontAlgn="base" hangingPunct="0">
              <a:spcAft>
                <a:spcPts val="600"/>
              </a:spcAft>
              <a:buClr>
                <a:schemeClr val="tx1"/>
              </a:buClr>
              <a:buFont typeface="Arial" panose="020B0604020202020204" pitchFamily="34" charset="0"/>
              <a:buChar char="•"/>
            </a:pPr>
            <a:r>
              <a:rPr lang="en-US" altLang="en-US" sz="2800" dirty="0">
                <a:solidFill>
                  <a:srgbClr val="000000"/>
                </a:solidFill>
                <a:latin typeface="+mn-lt"/>
              </a:rPr>
              <a:t>Group home funding is based on rates promulgated under Chapter 257* </a:t>
            </a:r>
          </a:p>
          <a:p>
            <a:pPr lvl="1">
              <a:buClr>
                <a:schemeClr val="tx1"/>
              </a:buClr>
              <a:buFont typeface="Arial" panose="020B0604020202020204" pitchFamily="34" charset="0"/>
              <a:buChar char="•"/>
            </a:pPr>
            <a:r>
              <a:rPr lang="en-US" altLang="en-US" sz="2400" dirty="0">
                <a:latin typeface="+mn-lt"/>
              </a:rPr>
              <a:t>Per diem rates are based on program model (Basic, Intermediate, or Medical/Clinical), number of residents per house, and number of full time equivalent direct care staff</a:t>
            </a:r>
          </a:p>
          <a:p>
            <a:pPr lvl="2">
              <a:buClr>
                <a:schemeClr val="tx1"/>
              </a:buClr>
              <a:buFont typeface="Arial" panose="020B0604020202020204" pitchFamily="34" charset="0"/>
              <a:buChar char="•"/>
            </a:pPr>
            <a:r>
              <a:rPr lang="en-US" altLang="en-US" sz="2100" dirty="0">
                <a:latin typeface="+mn-lt"/>
              </a:rPr>
              <a:t>Basic, 4-person house with 8.9 FTEs = $356.72 per diem </a:t>
            </a:r>
          </a:p>
          <a:p>
            <a:pPr lvl="2">
              <a:buClr>
                <a:schemeClr val="tx1"/>
              </a:buClr>
              <a:buFont typeface="Arial" panose="020B0604020202020204" pitchFamily="34" charset="0"/>
              <a:buChar char="•"/>
            </a:pPr>
            <a:r>
              <a:rPr lang="en-US" altLang="en-US" sz="2100" dirty="0">
                <a:latin typeface="+mn-lt"/>
              </a:rPr>
              <a:t>Intermediate, 5-person with 12.7 FTEs = $432.18 per diem</a:t>
            </a:r>
          </a:p>
          <a:p>
            <a:pPr lvl="2">
              <a:buClr>
                <a:schemeClr val="tx1"/>
              </a:buClr>
              <a:buFont typeface="Arial" panose="020B0604020202020204" pitchFamily="34" charset="0"/>
              <a:buChar char="•"/>
            </a:pPr>
            <a:r>
              <a:rPr lang="en-US" altLang="en-US" sz="2100" dirty="0">
                <a:latin typeface="+mn-lt"/>
              </a:rPr>
              <a:t>Medical, 5-person with 12.7 FTEs (40% hours skilled nursing) = $615.57 per diem</a:t>
            </a:r>
          </a:p>
          <a:p>
            <a:pPr lvl="1">
              <a:buClr>
                <a:schemeClr val="tx1"/>
              </a:buClr>
              <a:buFont typeface="Arial" panose="020B0604020202020204" pitchFamily="34" charset="0"/>
              <a:buChar char="•"/>
            </a:pPr>
            <a:r>
              <a:rPr lang="en-US" altLang="en-US" sz="2400" dirty="0">
                <a:latin typeface="+mn-lt"/>
              </a:rPr>
              <a:t>Add-on rates can be used for individuals with needs not met by a model</a:t>
            </a:r>
          </a:p>
          <a:p>
            <a:pPr eaLnBrk="0" fontAlgn="base" hangingPunct="0">
              <a:spcAft>
                <a:spcPts val="600"/>
              </a:spcAft>
              <a:buClr>
                <a:schemeClr val="tx1"/>
              </a:buClr>
              <a:buFont typeface="Arial" panose="020B0604020202020204" pitchFamily="34" charset="0"/>
              <a:buChar char="•"/>
            </a:pPr>
            <a:r>
              <a:rPr lang="en-US" altLang="en-US" sz="2800" dirty="0">
                <a:solidFill>
                  <a:srgbClr val="000000"/>
                </a:solidFill>
                <a:latin typeface="+mn-lt"/>
              </a:rPr>
              <a:t>Most are offered a “funded vacancy” in an existing house</a:t>
            </a:r>
          </a:p>
          <a:p>
            <a:pPr eaLnBrk="0" fontAlgn="base" hangingPunct="0">
              <a:spcAft>
                <a:spcPts val="600"/>
              </a:spcAft>
              <a:buClr>
                <a:schemeClr val="tx1"/>
              </a:buClr>
              <a:buFont typeface="Arial" panose="020B0604020202020204" pitchFamily="34" charset="0"/>
              <a:buChar char="•"/>
            </a:pPr>
            <a:r>
              <a:rPr lang="en-US" altLang="en-US" sz="2800" dirty="0">
                <a:solidFill>
                  <a:srgbClr val="000000"/>
                </a:solidFill>
                <a:latin typeface="+mn-lt"/>
              </a:rPr>
              <a:t>Since priority is not usually determined until shortly before turning 22, it is difficult to create an out-of-the-box model at 22</a:t>
            </a:r>
          </a:p>
        </p:txBody>
      </p:sp>
      <p:sp>
        <p:nvSpPr>
          <p:cNvPr id="2" name="TextBox 1"/>
          <p:cNvSpPr txBox="1"/>
          <p:nvPr/>
        </p:nvSpPr>
        <p:spPr>
          <a:xfrm>
            <a:off x="1545229" y="5917434"/>
            <a:ext cx="9464614" cy="369332"/>
          </a:xfrm>
          <a:prstGeom prst="rect">
            <a:avLst/>
          </a:prstGeom>
          <a:noFill/>
        </p:spPr>
        <p:txBody>
          <a:bodyPr wrap="square" rtlCol="0">
            <a:spAutoFit/>
          </a:bodyPr>
          <a:lstStyle/>
          <a:p>
            <a:r>
              <a:rPr lang="en-US" dirty="0"/>
              <a:t>* </a:t>
            </a:r>
            <a:r>
              <a:rPr lang="en-US" dirty="0">
                <a:hlinkClick r:id="rId4"/>
              </a:rPr>
              <a:t>https://www.mass.gov/regulations/101-CMR-420-rates-for-adult-long-term-residential-services</a:t>
            </a:r>
            <a:r>
              <a:rPr lang="en-US" dirty="0"/>
              <a:t> </a:t>
            </a:r>
          </a:p>
        </p:txBody>
      </p:sp>
    </p:spTree>
    <p:extLst>
      <p:ext uri="{BB962C8B-B14F-4D97-AF65-F5344CB8AC3E}">
        <p14:creationId xmlns:p14="http://schemas.microsoft.com/office/powerpoint/2010/main" val="2166944198"/>
      </p:ext>
    </p:extLst>
  </p:cSld>
  <p:clrMapOvr>
    <a:masterClrMapping/>
  </p:clrMapOvr>
  <p:transition advTm="2061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txBox="1">
            <a:spLocks noGrp="1"/>
          </p:cNvSpPr>
          <p:nvPr/>
        </p:nvSpPr>
        <p:spPr bwMode="auto">
          <a:xfrm>
            <a:off x="4648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fontAlgn="base">
              <a:spcBef>
                <a:spcPct val="0"/>
              </a:spcBef>
              <a:spcAft>
                <a:spcPct val="0"/>
              </a:spcAft>
              <a:buClrTx/>
              <a:buSzTx/>
              <a:buFontTx/>
              <a:buNone/>
            </a:pPr>
            <a:r>
              <a:rPr lang="en-US" altLang="en-US" sz="1200" dirty="0">
                <a:solidFill>
                  <a:srgbClr val="000000"/>
                </a:solidFill>
                <a:hlinkClick r:id="rId3"/>
              </a:rPr>
              <a:t>www.autismhousingpathways.org</a:t>
            </a:r>
            <a:r>
              <a:rPr lang="en-US" altLang="en-US" sz="1200" dirty="0">
                <a:solidFill>
                  <a:srgbClr val="000000"/>
                </a:solidFill>
              </a:rPr>
              <a:t> </a:t>
            </a:r>
          </a:p>
        </p:txBody>
      </p:sp>
      <p:sp>
        <p:nvSpPr>
          <p:cNvPr id="21507" name="Slide Number Placeholder 5"/>
          <p:cNvSpPr txBox="1">
            <a:spLocks noGrp="1"/>
          </p:cNvSpPr>
          <p:nvPr/>
        </p:nvSpPr>
        <p:spPr bwMode="auto">
          <a:xfrm>
            <a:off x="807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r" fontAlgn="base">
              <a:spcBef>
                <a:spcPct val="0"/>
              </a:spcBef>
              <a:spcAft>
                <a:spcPct val="0"/>
              </a:spcAft>
              <a:buClrTx/>
              <a:buSzTx/>
              <a:buFontTx/>
              <a:buNone/>
            </a:pPr>
            <a:fld id="{F491215F-DE7F-4892-9352-52407CCC01A5}" type="slidenum">
              <a:rPr lang="en-US" altLang="en-US" sz="1200">
                <a:solidFill>
                  <a:srgbClr val="000000"/>
                </a:solidFill>
              </a:rPr>
              <a:pPr algn="r" fontAlgn="base">
                <a:spcBef>
                  <a:spcPct val="0"/>
                </a:spcBef>
                <a:spcAft>
                  <a:spcPct val="0"/>
                </a:spcAft>
                <a:buClrTx/>
                <a:buSzTx/>
                <a:buFontTx/>
                <a:buNone/>
              </a:pPr>
              <a:t>15</a:t>
            </a:fld>
            <a:endParaRPr lang="en-US" altLang="en-US" sz="1200">
              <a:solidFill>
                <a:srgbClr val="000000"/>
              </a:solidFill>
            </a:endParaRPr>
          </a:p>
        </p:txBody>
      </p:sp>
      <p:sp>
        <p:nvSpPr>
          <p:cNvPr id="21508" name="Rectangle 2"/>
          <p:cNvSpPr>
            <a:spLocks noGrp="1" noChangeArrowheads="1"/>
          </p:cNvSpPr>
          <p:nvPr>
            <p:ph type="title" idx="4294967295"/>
          </p:nvPr>
        </p:nvSpPr>
        <p:spPr>
          <a:xfrm>
            <a:off x="838200" y="106409"/>
            <a:ext cx="10515600" cy="1325563"/>
          </a:xfrm>
        </p:spPr>
        <p:txBody>
          <a:bodyPr>
            <a:normAutofit/>
          </a:bodyPr>
          <a:lstStyle/>
          <a:p>
            <a:pPr eaLnBrk="1" hangingPunct="1"/>
            <a:r>
              <a:rPr lang="en-US" altLang="en-US" sz="4000" dirty="0"/>
              <a:t>What if I do get group home funding, cont’d?</a:t>
            </a:r>
          </a:p>
        </p:txBody>
      </p:sp>
      <p:sp>
        <p:nvSpPr>
          <p:cNvPr id="21510" name="Rectangle 3"/>
          <p:cNvSpPr>
            <a:spLocks noChangeArrowheads="1"/>
          </p:cNvSpPr>
          <p:nvPr/>
        </p:nvSpPr>
        <p:spPr bwMode="auto">
          <a:xfrm>
            <a:off x="838200" y="1257300"/>
            <a:ext cx="105156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eaLnBrk="0" fontAlgn="base" hangingPunct="0">
              <a:spcAft>
                <a:spcPct val="0"/>
              </a:spcAft>
              <a:buClrTx/>
              <a:buFont typeface="Arial" panose="020B0604020202020204" pitchFamily="34" charset="0"/>
              <a:buChar char="•"/>
            </a:pPr>
            <a:r>
              <a:rPr lang="en-US" altLang="en-US" sz="2800" dirty="0">
                <a:solidFill>
                  <a:srgbClr val="000000"/>
                </a:solidFill>
                <a:latin typeface="+mn-lt"/>
              </a:rPr>
              <a:t>Under a 2014 policy* DDS will not “license, fund or support new residential development” with any of the following characteristics:</a:t>
            </a:r>
          </a:p>
          <a:p>
            <a:pPr lvl="1" eaLnBrk="0" fontAlgn="base" hangingPunct="0">
              <a:spcAft>
                <a:spcPct val="0"/>
              </a:spcAft>
              <a:buClrTx/>
              <a:buFont typeface="Arial" panose="020B0604020202020204" pitchFamily="34" charset="0"/>
              <a:buChar char="•"/>
            </a:pPr>
            <a:r>
              <a:rPr lang="en-US" altLang="en-US" sz="2300" dirty="0">
                <a:solidFill>
                  <a:srgbClr val="000000"/>
                </a:solidFill>
                <a:latin typeface="+mn-lt"/>
              </a:rPr>
              <a:t>Settings that have limited, if any, interaction with the broader community; </a:t>
            </a:r>
          </a:p>
          <a:p>
            <a:pPr lvl="1" eaLnBrk="0" fontAlgn="base" hangingPunct="0">
              <a:spcAft>
                <a:spcPct val="0"/>
              </a:spcAft>
              <a:buClrTx/>
              <a:buFont typeface="Arial" panose="020B0604020202020204" pitchFamily="34" charset="0"/>
              <a:buChar char="•"/>
            </a:pPr>
            <a:r>
              <a:rPr lang="en-US" altLang="en-US" sz="2300" dirty="0">
                <a:solidFill>
                  <a:srgbClr val="000000"/>
                </a:solidFill>
                <a:latin typeface="+mn-lt"/>
              </a:rPr>
              <a:t>Settings that use or authorize restrictions that are used in institutional settings; </a:t>
            </a:r>
          </a:p>
          <a:p>
            <a:pPr lvl="1" eaLnBrk="0" fontAlgn="base" hangingPunct="0">
              <a:spcAft>
                <a:spcPct val="0"/>
              </a:spcAft>
              <a:buClrTx/>
              <a:buFont typeface="Arial" panose="020B0604020202020204" pitchFamily="34" charset="0"/>
              <a:buChar char="•"/>
            </a:pPr>
            <a:r>
              <a:rPr lang="en-US" altLang="en-US" sz="2300" dirty="0">
                <a:solidFill>
                  <a:srgbClr val="000000"/>
                </a:solidFill>
                <a:latin typeface="+mn-lt"/>
              </a:rPr>
              <a:t>Farmsteads or disability-specific farm community; </a:t>
            </a:r>
          </a:p>
          <a:p>
            <a:pPr lvl="1" eaLnBrk="0" fontAlgn="base" hangingPunct="0">
              <a:spcAft>
                <a:spcPct val="0"/>
              </a:spcAft>
              <a:buClrTx/>
              <a:buFont typeface="Arial" panose="020B0604020202020204" pitchFamily="34" charset="0"/>
              <a:buChar char="•"/>
            </a:pPr>
            <a:r>
              <a:rPr lang="en-US" altLang="en-US" sz="2300" dirty="0">
                <a:solidFill>
                  <a:srgbClr val="000000"/>
                </a:solidFill>
                <a:latin typeface="+mn-lt"/>
              </a:rPr>
              <a:t>Gated or secured communities for people with disabilities; </a:t>
            </a:r>
          </a:p>
          <a:p>
            <a:pPr lvl="1" eaLnBrk="0" fontAlgn="base" hangingPunct="0">
              <a:spcAft>
                <a:spcPct val="0"/>
              </a:spcAft>
              <a:buClrTx/>
              <a:buFont typeface="Arial" panose="020B0604020202020204" pitchFamily="34" charset="0"/>
              <a:buChar char="•"/>
            </a:pPr>
            <a:r>
              <a:rPr lang="en-US" altLang="en-US" sz="2300" dirty="0">
                <a:solidFill>
                  <a:srgbClr val="000000"/>
                </a:solidFill>
                <a:latin typeface="+mn-lt"/>
              </a:rPr>
              <a:t>Settings that are part of or adjacent to a residential school; </a:t>
            </a:r>
          </a:p>
          <a:p>
            <a:pPr lvl="1" eaLnBrk="0" fontAlgn="base" hangingPunct="0">
              <a:spcAft>
                <a:spcPct val="0"/>
              </a:spcAft>
              <a:buClrTx/>
              <a:buFont typeface="Arial" panose="020B0604020202020204" pitchFamily="34" charset="0"/>
              <a:buChar char="•"/>
            </a:pPr>
            <a:r>
              <a:rPr lang="en-US" altLang="en-US" sz="2300" dirty="0">
                <a:solidFill>
                  <a:srgbClr val="000000"/>
                </a:solidFill>
                <a:latin typeface="+mn-lt"/>
              </a:rPr>
              <a:t>Multiple settings co-located and operationally-related that congregate a large number of people with disabilities for significant shared programming and staff; and</a:t>
            </a:r>
          </a:p>
          <a:p>
            <a:pPr lvl="1" eaLnBrk="0" fontAlgn="base" hangingPunct="0">
              <a:spcAft>
                <a:spcPct val="0"/>
              </a:spcAft>
              <a:buClrTx/>
              <a:buFont typeface="Arial" panose="020B0604020202020204" pitchFamily="34" charset="0"/>
              <a:buChar char="•"/>
            </a:pPr>
            <a:r>
              <a:rPr lang="en-US" altLang="en-US" sz="2300" dirty="0">
                <a:solidFill>
                  <a:srgbClr val="000000"/>
                </a:solidFill>
                <a:latin typeface="+mn-lt"/>
              </a:rPr>
              <a:t>Multiple settings on a single site or in close proximity. </a:t>
            </a:r>
          </a:p>
          <a:p>
            <a:pPr eaLnBrk="0" fontAlgn="base" hangingPunct="0">
              <a:spcAft>
                <a:spcPct val="0"/>
              </a:spcAft>
              <a:buClr>
                <a:srgbClr val="006666"/>
              </a:buClr>
            </a:pPr>
            <a:endParaRPr lang="en-US" altLang="en-US" sz="1600" dirty="0">
              <a:solidFill>
                <a:srgbClr val="000000"/>
              </a:solidFill>
            </a:endParaRPr>
          </a:p>
        </p:txBody>
      </p:sp>
      <p:sp>
        <p:nvSpPr>
          <p:cNvPr id="21512" name="Rectangle 8"/>
          <p:cNvSpPr>
            <a:spLocks noChangeArrowheads="1"/>
          </p:cNvSpPr>
          <p:nvPr/>
        </p:nvSpPr>
        <p:spPr bwMode="auto">
          <a:xfrm>
            <a:off x="838200" y="5971401"/>
            <a:ext cx="639784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eaLnBrk="0" fontAlgn="base" hangingPunct="0">
              <a:spcBef>
                <a:spcPct val="0"/>
              </a:spcBef>
              <a:spcAft>
                <a:spcPct val="0"/>
              </a:spcAft>
              <a:buClrTx/>
              <a:buSzTx/>
              <a:buFontTx/>
              <a:buNone/>
            </a:pPr>
            <a:r>
              <a:rPr lang="en-US" altLang="en-US" sz="1200" dirty="0">
                <a:solidFill>
                  <a:srgbClr val="000000"/>
                </a:solidFill>
              </a:rPr>
              <a:t>* </a:t>
            </a:r>
            <a:r>
              <a:rPr lang="en-US" altLang="en-US" sz="1200" dirty="0">
                <a:solidFill>
                  <a:srgbClr val="000000"/>
                </a:solidFill>
                <a:hlinkClick r:id="rId4"/>
              </a:rPr>
              <a:t>https://autismhousingpathways.org/dds-issues-policy-on-residential-settings/</a:t>
            </a:r>
            <a:r>
              <a:rPr lang="en-US" altLang="en-US" sz="1200" dirty="0">
                <a:solidFill>
                  <a:srgbClr val="000000"/>
                </a:solidFill>
              </a:rPr>
              <a:t> </a:t>
            </a:r>
          </a:p>
        </p:txBody>
      </p:sp>
    </p:spTree>
    <p:extLst>
      <p:ext uri="{BB962C8B-B14F-4D97-AF65-F5344CB8AC3E}">
        <p14:creationId xmlns:p14="http://schemas.microsoft.com/office/powerpoint/2010/main" val="2692997532"/>
      </p:ext>
    </p:extLst>
  </p:cSld>
  <p:clrMapOvr>
    <a:masterClrMapping/>
  </p:clrMapOvr>
  <p:transition advTm="2061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601667"/>
            <a:ext cx="12192000" cy="898122"/>
          </a:xfrm>
        </p:spPr>
        <p:txBody>
          <a:bodyPr>
            <a:noAutofit/>
          </a:bodyPr>
          <a:lstStyle/>
          <a:p>
            <a:pPr algn="ctr">
              <a:defRPr/>
            </a:pPr>
            <a:r>
              <a:rPr lang="en-US" sz="3800" dirty="0"/>
              <a:t>Developing a housing strategy: housing’s effect on benefits</a:t>
            </a:r>
          </a:p>
        </p:txBody>
      </p:sp>
      <p:sp>
        <p:nvSpPr>
          <p:cNvPr id="4" name="Footer Placeholder 3"/>
          <p:cNvSpPr>
            <a:spLocks noGrp="1"/>
          </p:cNvSpPr>
          <p:nvPr>
            <p:ph type="ftr" sz="quarter" idx="11"/>
          </p:nvPr>
        </p:nvSpPr>
        <p:spPr/>
        <p:txBody>
          <a:bodyPr/>
          <a:lstStyle/>
          <a:p>
            <a:pPr>
              <a:defRPr/>
            </a:pPr>
            <a:r>
              <a:rPr lang="en-US" dirty="0">
                <a:solidFill>
                  <a:prstClr val="black"/>
                </a:solidFill>
                <a:hlinkClick r:id="rId3"/>
              </a:rPr>
              <a:t>www.autismhousingpathways.org</a:t>
            </a:r>
            <a:r>
              <a:rPr lang="en-US" dirty="0">
                <a:solidFill>
                  <a:prstClr val="black"/>
                </a:solidFill>
              </a:rPr>
              <a:t> </a:t>
            </a:r>
          </a:p>
        </p:txBody>
      </p:sp>
      <p:sp>
        <p:nvSpPr>
          <p:cNvPr id="5" name="Slide Number Placeholder 4"/>
          <p:cNvSpPr>
            <a:spLocks noGrp="1"/>
          </p:cNvSpPr>
          <p:nvPr>
            <p:ph type="sldNum" sz="quarter" idx="12"/>
          </p:nvPr>
        </p:nvSpPr>
        <p:spPr/>
        <p:txBody>
          <a:bodyPr/>
          <a:lstStyle/>
          <a:p>
            <a:pPr>
              <a:defRPr/>
            </a:pPr>
            <a:fld id="{F2372FF1-4E8A-4A6E-8023-2912E73155F3}" type="slidenum">
              <a:rPr lang="en-US" smtClean="0">
                <a:solidFill>
                  <a:prstClr val="black"/>
                </a:solidFill>
              </a:rPr>
              <a:pPr>
                <a:defRPr/>
              </a:pPr>
              <a:t>16</a:t>
            </a:fld>
            <a:endParaRPr lang="en-US" dirty="0">
              <a:solidFill>
                <a:prstClr val="black"/>
              </a:solidFill>
            </a:endParaRPr>
          </a:p>
        </p:txBody>
      </p:sp>
      <p:grpSp>
        <p:nvGrpSpPr>
          <p:cNvPr id="2" name="Group 1"/>
          <p:cNvGrpSpPr/>
          <p:nvPr/>
        </p:nvGrpSpPr>
        <p:grpSpPr>
          <a:xfrm>
            <a:off x="1663247" y="2063190"/>
            <a:ext cx="8603115" cy="3148455"/>
            <a:chOff x="1775893" y="1160742"/>
            <a:chExt cx="8603115" cy="3148455"/>
          </a:xfrm>
        </p:grpSpPr>
        <p:sp>
          <p:nvSpPr>
            <p:cNvPr id="7" name="Rectangle 6"/>
            <p:cNvSpPr/>
            <p:nvPr/>
          </p:nvSpPr>
          <p:spPr>
            <a:xfrm>
              <a:off x="1799139" y="1181100"/>
              <a:ext cx="1524000" cy="3086099"/>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1" name="Rectangle 10"/>
            <p:cNvSpPr/>
            <p:nvPr/>
          </p:nvSpPr>
          <p:spPr>
            <a:xfrm>
              <a:off x="5325438" y="1160742"/>
              <a:ext cx="1524000" cy="308287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0" name="Rectangle 9"/>
            <p:cNvSpPr/>
            <p:nvPr/>
          </p:nvSpPr>
          <p:spPr>
            <a:xfrm>
              <a:off x="3560653" y="1184329"/>
              <a:ext cx="1524000" cy="3082871"/>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2" name="Rectangle 11"/>
            <p:cNvSpPr/>
            <p:nvPr/>
          </p:nvSpPr>
          <p:spPr>
            <a:xfrm>
              <a:off x="7065600" y="1181100"/>
              <a:ext cx="1524000" cy="3086099"/>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3" name="Rectangle 12"/>
            <p:cNvSpPr/>
            <p:nvPr/>
          </p:nvSpPr>
          <p:spPr>
            <a:xfrm>
              <a:off x="8855008" y="1184328"/>
              <a:ext cx="1524000" cy="308287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9" name="TextBox 8"/>
            <p:cNvSpPr txBox="1"/>
            <p:nvPr/>
          </p:nvSpPr>
          <p:spPr>
            <a:xfrm>
              <a:off x="1775893" y="2071983"/>
              <a:ext cx="1503029" cy="1061829"/>
            </a:xfrm>
            <a:prstGeom prst="rect">
              <a:avLst/>
            </a:prstGeom>
            <a:noFill/>
          </p:spPr>
          <p:txBody>
            <a:bodyPr wrap="square" rtlCol="0">
              <a:spAutoFit/>
            </a:bodyPr>
            <a:lstStyle/>
            <a:p>
              <a:pPr algn="ctr" fontAlgn="base">
                <a:spcBef>
                  <a:spcPct val="0"/>
                </a:spcBef>
                <a:spcAft>
                  <a:spcPct val="0"/>
                </a:spcAft>
              </a:pPr>
              <a:r>
                <a:rPr lang="en-US" sz="2100" dirty="0">
                  <a:solidFill>
                    <a:prstClr val="black"/>
                  </a:solidFill>
                  <a:cs typeface="Arial" charset="0"/>
                </a:rPr>
                <a:t>Family buys</a:t>
              </a:r>
            </a:p>
            <a:p>
              <a:pPr algn="ctr" fontAlgn="base">
                <a:spcBef>
                  <a:spcPct val="0"/>
                </a:spcBef>
                <a:spcAft>
                  <a:spcPct val="0"/>
                </a:spcAft>
              </a:pPr>
              <a:r>
                <a:rPr lang="en-US" sz="2100" dirty="0">
                  <a:solidFill>
                    <a:prstClr val="black"/>
                  </a:solidFill>
                  <a:cs typeface="Arial" charset="0"/>
                </a:rPr>
                <a:t>(reduces benefits)</a:t>
              </a:r>
            </a:p>
          </p:txBody>
        </p:sp>
        <p:sp>
          <p:nvSpPr>
            <p:cNvPr id="14" name="TextBox 13"/>
            <p:cNvSpPr txBox="1"/>
            <p:nvPr/>
          </p:nvSpPr>
          <p:spPr>
            <a:xfrm>
              <a:off x="3551612" y="1292987"/>
              <a:ext cx="1524000" cy="3016210"/>
            </a:xfrm>
            <a:prstGeom prst="rect">
              <a:avLst/>
            </a:prstGeom>
            <a:noFill/>
          </p:spPr>
          <p:txBody>
            <a:bodyPr wrap="square" rtlCol="0">
              <a:spAutoFit/>
            </a:bodyPr>
            <a:lstStyle/>
            <a:p>
              <a:pPr algn="ctr" fontAlgn="base">
                <a:spcBef>
                  <a:spcPct val="0"/>
                </a:spcBef>
                <a:spcAft>
                  <a:spcPct val="0"/>
                </a:spcAft>
              </a:pPr>
              <a:r>
                <a:rPr lang="en-US" sz="1850" dirty="0">
                  <a:solidFill>
                    <a:prstClr val="black"/>
                  </a:solidFill>
                  <a:cs typeface="Arial" charset="0"/>
                </a:rPr>
                <a:t>Family buys; individual rents from family</a:t>
              </a:r>
            </a:p>
            <a:p>
              <a:pPr algn="ctr" fontAlgn="base">
                <a:spcBef>
                  <a:spcPct val="0"/>
                </a:spcBef>
                <a:spcAft>
                  <a:spcPct val="0"/>
                </a:spcAft>
              </a:pPr>
              <a:r>
                <a:rPr lang="en-US" sz="1850" dirty="0">
                  <a:solidFill>
                    <a:prstClr val="black"/>
                  </a:solidFill>
                  <a:cs typeface="Arial" charset="0"/>
                </a:rPr>
                <a:t>(May or may not reduce benefits; depends on amount of rent)</a:t>
              </a:r>
            </a:p>
          </p:txBody>
        </p:sp>
        <p:sp>
          <p:nvSpPr>
            <p:cNvPr id="16" name="TextBox 15"/>
            <p:cNvSpPr txBox="1"/>
            <p:nvPr/>
          </p:nvSpPr>
          <p:spPr>
            <a:xfrm>
              <a:off x="5325438" y="1694336"/>
              <a:ext cx="1524000" cy="2354491"/>
            </a:xfrm>
            <a:prstGeom prst="rect">
              <a:avLst/>
            </a:prstGeom>
            <a:noFill/>
          </p:spPr>
          <p:txBody>
            <a:bodyPr wrap="square" rtlCol="0">
              <a:spAutoFit/>
            </a:bodyPr>
            <a:lstStyle/>
            <a:p>
              <a:pPr algn="ctr" fontAlgn="base">
                <a:spcBef>
                  <a:spcPct val="0"/>
                </a:spcBef>
                <a:spcAft>
                  <a:spcPct val="0"/>
                </a:spcAft>
              </a:pPr>
              <a:r>
                <a:rPr lang="en-US" sz="2100" dirty="0">
                  <a:solidFill>
                    <a:prstClr val="black"/>
                  </a:solidFill>
                  <a:cs typeface="Arial" charset="0"/>
                </a:rPr>
                <a:t>Family rents a house or apartment for the individual</a:t>
              </a:r>
            </a:p>
            <a:p>
              <a:pPr algn="ctr" fontAlgn="base">
                <a:spcBef>
                  <a:spcPct val="0"/>
                </a:spcBef>
                <a:spcAft>
                  <a:spcPct val="0"/>
                </a:spcAft>
              </a:pPr>
              <a:r>
                <a:rPr lang="en-US" sz="2100" dirty="0">
                  <a:solidFill>
                    <a:prstClr val="black"/>
                  </a:solidFill>
                  <a:cs typeface="Arial" charset="0"/>
                </a:rPr>
                <a:t>(reduces benefits)</a:t>
              </a:r>
            </a:p>
          </p:txBody>
        </p:sp>
        <p:sp>
          <p:nvSpPr>
            <p:cNvPr id="17" name="TextBox 16"/>
            <p:cNvSpPr txBox="1"/>
            <p:nvPr/>
          </p:nvSpPr>
          <p:spPr>
            <a:xfrm>
              <a:off x="7065600" y="1846985"/>
              <a:ext cx="1524000" cy="2031325"/>
            </a:xfrm>
            <a:prstGeom prst="rect">
              <a:avLst/>
            </a:prstGeom>
            <a:noFill/>
          </p:spPr>
          <p:txBody>
            <a:bodyPr wrap="square" rtlCol="0">
              <a:spAutoFit/>
            </a:bodyPr>
            <a:lstStyle/>
            <a:p>
              <a:pPr algn="ctr" fontAlgn="base">
                <a:spcBef>
                  <a:spcPct val="0"/>
                </a:spcBef>
                <a:spcAft>
                  <a:spcPct val="0"/>
                </a:spcAft>
              </a:pPr>
              <a:r>
                <a:rPr lang="en-US" sz="2100" dirty="0">
                  <a:solidFill>
                    <a:prstClr val="black"/>
                  </a:solidFill>
                  <a:cs typeface="Arial" charset="0"/>
                </a:rPr>
                <a:t>Individual rents with help from family </a:t>
              </a:r>
            </a:p>
            <a:p>
              <a:pPr algn="ctr" fontAlgn="base">
                <a:spcBef>
                  <a:spcPct val="0"/>
                </a:spcBef>
                <a:spcAft>
                  <a:spcPct val="0"/>
                </a:spcAft>
              </a:pPr>
              <a:r>
                <a:rPr lang="en-US" sz="2100" dirty="0">
                  <a:solidFill>
                    <a:prstClr val="black"/>
                  </a:solidFill>
                  <a:cs typeface="Arial" charset="0"/>
                </a:rPr>
                <a:t>(reduces benefits)</a:t>
              </a:r>
            </a:p>
          </p:txBody>
        </p:sp>
        <p:sp>
          <p:nvSpPr>
            <p:cNvPr id="18" name="TextBox 17"/>
            <p:cNvSpPr txBox="1"/>
            <p:nvPr/>
          </p:nvSpPr>
          <p:spPr>
            <a:xfrm>
              <a:off x="8821429" y="2071983"/>
              <a:ext cx="1499461" cy="1708160"/>
            </a:xfrm>
            <a:prstGeom prst="rect">
              <a:avLst/>
            </a:prstGeom>
            <a:noFill/>
          </p:spPr>
          <p:txBody>
            <a:bodyPr wrap="square" rtlCol="0">
              <a:spAutoFit/>
            </a:bodyPr>
            <a:lstStyle/>
            <a:p>
              <a:pPr algn="ctr" fontAlgn="base">
                <a:spcBef>
                  <a:spcPct val="0"/>
                </a:spcBef>
                <a:spcAft>
                  <a:spcPct val="0"/>
                </a:spcAft>
              </a:pPr>
              <a:r>
                <a:rPr lang="en-US" sz="2100" dirty="0">
                  <a:solidFill>
                    <a:prstClr val="black"/>
                  </a:solidFill>
                  <a:cs typeface="Arial" charset="0"/>
                </a:rPr>
                <a:t>Individual rents </a:t>
              </a:r>
            </a:p>
            <a:p>
              <a:pPr algn="ctr" fontAlgn="base">
                <a:spcBef>
                  <a:spcPct val="0"/>
                </a:spcBef>
                <a:spcAft>
                  <a:spcPct val="0"/>
                </a:spcAft>
              </a:pPr>
              <a:r>
                <a:rPr lang="en-US" sz="2100" dirty="0">
                  <a:solidFill>
                    <a:prstClr val="black"/>
                  </a:solidFill>
                  <a:cs typeface="Arial" charset="0"/>
                </a:rPr>
                <a:t>(does not reduce benefits)</a:t>
              </a:r>
            </a:p>
          </p:txBody>
        </p:sp>
      </p:grpSp>
    </p:spTree>
    <p:extLst>
      <p:ext uri="{BB962C8B-B14F-4D97-AF65-F5344CB8AC3E}">
        <p14:creationId xmlns:p14="http://schemas.microsoft.com/office/powerpoint/2010/main" val="1352598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98891"/>
            <a:ext cx="11315699" cy="1143000"/>
          </a:xfrm>
        </p:spPr>
        <p:txBody>
          <a:bodyPr>
            <a:normAutofit fontScale="90000"/>
          </a:bodyPr>
          <a:lstStyle/>
          <a:p>
            <a:r>
              <a:rPr lang="en-US" dirty="0"/>
              <a:t>Developing a housing strategy: possible ways to acquire property*</a:t>
            </a:r>
          </a:p>
        </p:txBody>
      </p:sp>
      <p:sp>
        <p:nvSpPr>
          <p:cNvPr id="2" name="Content Placeholder 1"/>
          <p:cNvSpPr>
            <a:spLocks noGrp="1"/>
          </p:cNvSpPr>
          <p:nvPr>
            <p:ph idx="1"/>
          </p:nvPr>
        </p:nvSpPr>
        <p:spPr>
          <a:xfrm>
            <a:off x="457200" y="1700624"/>
            <a:ext cx="11315698" cy="4490626"/>
          </a:xfrm>
        </p:spPr>
        <p:txBody>
          <a:bodyPr>
            <a:normAutofit fontScale="92500" lnSpcReduction="10000"/>
          </a:bodyPr>
          <a:lstStyle/>
          <a:p>
            <a:pPr>
              <a:spcAft>
                <a:spcPts val="300"/>
              </a:spcAft>
            </a:pPr>
            <a:r>
              <a:rPr lang="en-US" sz="3200" dirty="0"/>
              <a:t>Convert basement or garage (be aware of zoning)</a:t>
            </a:r>
          </a:p>
          <a:p>
            <a:pPr>
              <a:spcAft>
                <a:spcPts val="300"/>
              </a:spcAft>
            </a:pPr>
            <a:r>
              <a:rPr lang="en-US" sz="3200" dirty="0"/>
              <a:t>Add on an accessory apartment (be aware of zoning)</a:t>
            </a:r>
          </a:p>
          <a:p>
            <a:pPr>
              <a:spcAft>
                <a:spcPts val="300"/>
              </a:spcAft>
            </a:pPr>
            <a:r>
              <a:rPr lang="en-US" sz="3200" dirty="0"/>
              <a:t>Sell home and buy two condos</a:t>
            </a:r>
          </a:p>
          <a:p>
            <a:pPr>
              <a:spcAft>
                <a:spcPts val="300"/>
              </a:spcAft>
            </a:pPr>
            <a:r>
              <a:rPr lang="en-US" sz="3200" dirty="0"/>
              <a:t>Sell home and buy a two or three family</a:t>
            </a:r>
          </a:p>
          <a:p>
            <a:pPr lvl="1">
              <a:spcAft>
                <a:spcPts val="300"/>
              </a:spcAft>
            </a:pPr>
            <a:r>
              <a:rPr lang="en-US" sz="3200" dirty="0"/>
              <a:t>Third unit might be for rental income or maybe two families buy together</a:t>
            </a:r>
          </a:p>
          <a:p>
            <a:pPr>
              <a:spcAft>
                <a:spcPts val="300"/>
              </a:spcAft>
            </a:pPr>
            <a:r>
              <a:rPr lang="en-US" sz="3200" dirty="0"/>
              <a:t>Individual can (if income is high enough to qualify for a mortgage) enter a first-time homebuyer lottery</a:t>
            </a:r>
          </a:p>
          <a:p>
            <a:pPr>
              <a:spcAft>
                <a:spcPts val="300"/>
              </a:spcAft>
            </a:pPr>
            <a:r>
              <a:rPr lang="en-US" sz="3200" dirty="0"/>
              <a:t>Buy a condo or house (either alone or with other families)</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dirty="0">
                <a:solidFill>
                  <a:prstClr val="black"/>
                </a:solidFill>
                <a:hlinkClick r:id="rId3"/>
              </a:rPr>
              <a:t>www.autismhousingpathways.org</a:t>
            </a:r>
            <a:r>
              <a:rPr lang="en-US" dirty="0">
                <a:solidFill>
                  <a:prstClr val="black"/>
                </a:solidFill>
              </a:rPr>
              <a:t> </a:t>
            </a:r>
          </a:p>
        </p:txBody>
      </p:sp>
      <p:sp>
        <p:nvSpPr>
          <p:cNvPr id="5" name="Slide Number Placeholder 4"/>
          <p:cNvSpPr>
            <a:spLocks noGrp="1"/>
          </p:cNvSpPr>
          <p:nvPr>
            <p:ph type="sldNum" sz="quarter" idx="12"/>
          </p:nvPr>
        </p:nvSpPr>
        <p:spPr/>
        <p:txBody>
          <a:bodyPr/>
          <a:lstStyle/>
          <a:p>
            <a:pPr>
              <a:defRPr/>
            </a:pPr>
            <a:fld id="{E8497460-81B2-408A-81DF-AF899D47C8B9}" type="slidenum">
              <a:rPr lang="en-US" smtClean="0">
                <a:solidFill>
                  <a:prstClr val="black"/>
                </a:solidFill>
              </a:rPr>
              <a:pPr>
                <a:defRPr/>
              </a:pPr>
              <a:t>17</a:t>
            </a:fld>
            <a:endParaRPr lang="en-US">
              <a:solidFill>
                <a:prstClr val="black"/>
              </a:solidFill>
            </a:endParaRPr>
          </a:p>
        </p:txBody>
      </p:sp>
      <p:sp>
        <p:nvSpPr>
          <p:cNvPr id="6" name="TextBox 5"/>
          <p:cNvSpPr txBox="1"/>
          <p:nvPr/>
        </p:nvSpPr>
        <p:spPr>
          <a:xfrm>
            <a:off x="6645273" y="6048573"/>
            <a:ext cx="5127625" cy="307777"/>
          </a:xfrm>
          <a:prstGeom prst="rect">
            <a:avLst/>
          </a:prstGeom>
          <a:noFill/>
        </p:spPr>
        <p:txBody>
          <a:bodyPr wrap="square" rtlCol="0">
            <a:spAutoFit/>
          </a:bodyPr>
          <a:lstStyle/>
          <a:p>
            <a:pPr fontAlgn="base">
              <a:spcBef>
                <a:spcPct val="0"/>
              </a:spcBef>
              <a:spcAft>
                <a:spcPct val="0"/>
              </a:spcAft>
            </a:pPr>
            <a:r>
              <a:rPr lang="en-US" sz="1400" dirty="0">
                <a:solidFill>
                  <a:prstClr val="black"/>
                </a:solidFill>
                <a:latin typeface="Arial" charset="0"/>
                <a:cs typeface="Arial" charset="0"/>
              </a:rPr>
              <a:t>* Nothing here constitutes legal, financial or real estate advice</a:t>
            </a:r>
          </a:p>
        </p:txBody>
      </p:sp>
    </p:spTree>
    <p:extLst>
      <p:ext uri="{BB962C8B-B14F-4D97-AF65-F5344CB8AC3E}">
        <p14:creationId xmlns:p14="http://schemas.microsoft.com/office/powerpoint/2010/main" val="597925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834" y="136525"/>
            <a:ext cx="10515600" cy="1325563"/>
          </a:xfrm>
        </p:spPr>
        <p:txBody>
          <a:bodyPr/>
          <a:lstStyle/>
          <a:p>
            <a:r>
              <a:rPr lang="en-US" dirty="0"/>
              <a:t>Some possible housing strategies (1)</a:t>
            </a:r>
          </a:p>
        </p:txBody>
      </p:sp>
      <p:sp>
        <p:nvSpPr>
          <p:cNvPr id="2" name="Content Placeholder 1"/>
          <p:cNvSpPr>
            <a:spLocks noGrp="1"/>
          </p:cNvSpPr>
          <p:nvPr>
            <p:ph idx="1"/>
          </p:nvPr>
        </p:nvSpPr>
        <p:spPr>
          <a:xfrm>
            <a:off x="613833" y="1462088"/>
            <a:ext cx="10964334" cy="4566330"/>
          </a:xfrm>
        </p:spPr>
        <p:txBody>
          <a:bodyPr>
            <a:noAutofit/>
          </a:bodyPr>
          <a:lstStyle/>
          <a:p>
            <a:r>
              <a:rPr lang="en-US" sz="3600" dirty="0"/>
              <a:t>Liam </a:t>
            </a:r>
          </a:p>
          <a:p>
            <a:pPr lvl="1">
              <a:spcAft>
                <a:spcPts val="300"/>
              </a:spcAft>
            </a:pPr>
            <a:r>
              <a:rPr lang="en-US" sz="3200" dirty="0"/>
              <a:t>Applies for an apartment in state senior housing and gets in after 3 years </a:t>
            </a:r>
          </a:p>
          <a:p>
            <a:pPr lvl="1">
              <a:spcAft>
                <a:spcPts val="300"/>
              </a:spcAft>
            </a:pPr>
            <a:r>
              <a:rPr lang="en-US" sz="3200" dirty="0"/>
              <a:t>Uses Group Adult Foster Care to pay for two hours a day of services</a:t>
            </a:r>
          </a:p>
          <a:p>
            <a:pPr>
              <a:spcAft>
                <a:spcPts val="300"/>
              </a:spcAft>
            </a:pPr>
            <a:r>
              <a:rPr lang="en-US" sz="3600" dirty="0"/>
              <a:t>Ana</a:t>
            </a:r>
          </a:p>
          <a:p>
            <a:pPr lvl="1">
              <a:spcAft>
                <a:spcPts val="300"/>
              </a:spcAft>
            </a:pPr>
            <a:r>
              <a:rPr lang="en-US" sz="3200" dirty="0"/>
              <a:t>Her parents give her a fixed amount every month, which she combines with her own funds to get an apartment in private affordable housing</a:t>
            </a:r>
          </a:p>
        </p:txBody>
      </p:sp>
      <p:sp>
        <p:nvSpPr>
          <p:cNvPr id="4" name="Footer Placeholder 3"/>
          <p:cNvSpPr>
            <a:spLocks noGrp="1"/>
          </p:cNvSpPr>
          <p:nvPr>
            <p:ph type="ftr" sz="quarter" idx="11"/>
          </p:nvPr>
        </p:nvSpPr>
        <p:spPr/>
        <p:txBody>
          <a:bodyPr/>
          <a:lstStyle/>
          <a:p>
            <a:pPr>
              <a:defRPr/>
            </a:pPr>
            <a:r>
              <a:rPr lang="en-US" dirty="0">
                <a:solidFill>
                  <a:prstClr val="black"/>
                </a:solidFill>
                <a:hlinkClick r:id="rId3"/>
              </a:rPr>
              <a:t>www.autismhousingpathways.org</a:t>
            </a:r>
            <a:r>
              <a:rPr lang="en-US" dirty="0">
                <a:solidFill>
                  <a:prstClr val="black"/>
                </a:solidFill>
              </a:rPr>
              <a:t> </a:t>
            </a:r>
          </a:p>
        </p:txBody>
      </p:sp>
      <p:sp>
        <p:nvSpPr>
          <p:cNvPr id="5" name="Slide Number Placeholder 4"/>
          <p:cNvSpPr>
            <a:spLocks noGrp="1"/>
          </p:cNvSpPr>
          <p:nvPr>
            <p:ph type="sldNum" sz="quarter" idx="12"/>
          </p:nvPr>
        </p:nvSpPr>
        <p:spPr/>
        <p:txBody>
          <a:bodyPr/>
          <a:lstStyle/>
          <a:p>
            <a:pPr>
              <a:defRPr/>
            </a:pPr>
            <a:fld id="{E8497460-81B2-408A-81DF-AF899D47C8B9}" type="slidenum">
              <a:rPr lang="en-US" smtClean="0">
                <a:solidFill>
                  <a:prstClr val="black"/>
                </a:solidFill>
              </a:rPr>
              <a:pPr>
                <a:defRPr/>
              </a:pPr>
              <a:t>18</a:t>
            </a:fld>
            <a:endParaRPr lang="en-US">
              <a:solidFill>
                <a:prstClr val="black"/>
              </a:solidFill>
            </a:endParaRPr>
          </a:p>
        </p:txBody>
      </p:sp>
      <p:sp>
        <p:nvSpPr>
          <p:cNvPr id="6" name="TextBox 5"/>
          <p:cNvSpPr txBox="1"/>
          <p:nvPr/>
        </p:nvSpPr>
        <p:spPr>
          <a:xfrm>
            <a:off x="6450542" y="5940623"/>
            <a:ext cx="5127625" cy="307777"/>
          </a:xfrm>
          <a:prstGeom prst="rect">
            <a:avLst/>
          </a:prstGeom>
          <a:noFill/>
        </p:spPr>
        <p:txBody>
          <a:bodyPr wrap="square" rtlCol="0">
            <a:spAutoFit/>
          </a:bodyPr>
          <a:lstStyle/>
          <a:p>
            <a:pPr fontAlgn="base">
              <a:spcBef>
                <a:spcPct val="0"/>
              </a:spcBef>
              <a:spcAft>
                <a:spcPct val="0"/>
              </a:spcAft>
            </a:pPr>
            <a:r>
              <a:rPr lang="en-US" sz="1400" dirty="0">
                <a:solidFill>
                  <a:prstClr val="black"/>
                </a:solidFill>
                <a:latin typeface="Arial" charset="0"/>
                <a:cs typeface="Arial" charset="0"/>
              </a:rPr>
              <a:t>* Nothing here constitutes legal, financial or real estate advice</a:t>
            </a:r>
          </a:p>
        </p:txBody>
      </p:sp>
    </p:spTree>
    <p:extLst>
      <p:ext uri="{BB962C8B-B14F-4D97-AF65-F5344CB8AC3E}">
        <p14:creationId xmlns:p14="http://schemas.microsoft.com/office/powerpoint/2010/main" val="2625762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0550" y="119061"/>
            <a:ext cx="10515600" cy="1325563"/>
          </a:xfrm>
        </p:spPr>
        <p:txBody>
          <a:bodyPr/>
          <a:lstStyle/>
          <a:p>
            <a:r>
              <a:rPr lang="en-US" dirty="0"/>
              <a:t>Some possible housing strategies (2)</a:t>
            </a:r>
          </a:p>
        </p:txBody>
      </p:sp>
      <p:sp>
        <p:nvSpPr>
          <p:cNvPr id="2" name="Content Placeholder 1"/>
          <p:cNvSpPr>
            <a:spLocks noGrp="1"/>
          </p:cNvSpPr>
          <p:nvPr>
            <p:ph idx="1"/>
          </p:nvPr>
        </p:nvSpPr>
        <p:spPr>
          <a:xfrm>
            <a:off x="590550" y="1551878"/>
            <a:ext cx="11258550" cy="4563171"/>
          </a:xfrm>
        </p:spPr>
        <p:txBody>
          <a:bodyPr>
            <a:normAutofit/>
          </a:bodyPr>
          <a:lstStyle/>
          <a:p>
            <a:pPr>
              <a:spcAft>
                <a:spcPts val="300"/>
              </a:spcAft>
            </a:pPr>
            <a:r>
              <a:rPr lang="en-US" sz="3600" dirty="0"/>
              <a:t>Raj</a:t>
            </a:r>
            <a:r>
              <a:rPr lang="en-US" dirty="0"/>
              <a:t> </a:t>
            </a:r>
          </a:p>
          <a:p>
            <a:pPr lvl="1">
              <a:spcAft>
                <a:spcPts val="300"/>
              </a:spcAft>
            </a:pPr>
            <a:r>
              <a:rPr lang="en-US" sz="3200" dirty="0"/>
              <a:t>Gets on the Sec. 8 waiting list at 18, and waits 10 years for a voucher </a:t>
            </a:r>
          </a:p>
          <a:p>
            <a:pPr lvl="1">
              <a:spcAft>
                <a:spcPts val="300"/>
              </a:spcAft>
            </a:pPr>
            <a:r>
              <a:rPr lang="en-US" sz="3200" dirty="0"/>
              <a:t>When Raj gets his voucher, his family uses a 0% interest, deferred payment loan from the Home Modification Loan Program, combined with a home equity loan, to convert the garage to an apartment</a:t>
            </a:r>
          </a:p>
          <a:p>
            <a:pPr lvl="1">
              <a:spcAft>
                <a:spcPts val="300"/>
              </a:spcAft>
            </a:pPr>
            <a:r>
              <a:rPr lang="en-US" sz="3200" dirty="0"/>
              <a:t>Raj uses individual support hours from DDS</a:t>
            </a:r>
          </a:p>
        </p:txBody>
      </p:sp>
      <p:sp>
        <p:nvSpPr>
          <p:cNvPr id="4" name="Footer Placeholder 3"/>
          <p:cNvSpPr>
            <a:spLocks noGrp="1"/>
          </p:cNvSpPr>
          <p:nvPr>
            <p:ph type="ftr" sz="quarter" idx="11"/>
          </p:nvPr>
        </p:nvSpPr>
        <p:spPr/>
        <p:txBody>
          <a:bodyPr/>
          <a:lstStyle/>
          <a:p>
            <a:pPr>
              <a:defRPr/>
            </a:pPr>
            <a:r>
              <a:rPr lang="en-US" dirty="0">
                <a:solidFill>
                  <a:prstClr val="black"/>
                </a:solidFill>
                <a:hlinkClick r:id="rId2"/>
              </a:rPr>
              <a:t>www.autismhousingpathways.org</a:t>
            </a:r>
            <a:r>
              <a:rPr lang="en-US" dirty="0">
                <a:solidFill>
                  <a:prstClr val="black"/>
                </a:solidFill>
              </a:rPr>
              <a:t> </a:t>
            </a:r>
          </a:p>
        </p:txBody>
      </p:sp>
      <p:sp>
        <p:nvSpPr>
          <p:cNvPr id="5" name="Slide Number Placeholder 4"/>
          <p:cNvSpPr>
            <a:spLocks noGrp="1"/>
          </p:cNvSpPr>
          <p:nvPr>
            <p:ph type="sldNum" sz="quarter" idx="12"/>
          </p:nvPr>
        </p:nvSpPr>
        <p:spPr/>
        <p:txBody>
          <a:bodyPr/>
          <a:lstStyle/>
          <a:p>
            <a:pPr>
              <a:defRPr/>
            </a:pPr>
            <a:fld id="{E8497460-81B2-408A-81DF-AF899D47C8B9}" type="slidenum">
              <a:rPr lang="en-US" smtClean="0">
                <a:solidFill>
                  <a:prstClr val="black"/>
                </a:solidFill>
              </a:rPr>
              <a:pPr>
                <a:defRPr/>
              </a:pPr>
              <a:t>19</a:t>
            </a:fld>
            <a:endParaRPr lang="en-US">
              <a:solidFill>
                <a:prstClr val="black"/>
              </a:solidFill>
            </a:endParaRPr>
          </a:p>
        </p:txBody>
      </p:sp>
      <p:sp>
        <p:nvSpPr>
          <p:cNvPr id="6" name="TextBox 5"/>
          <p:cNvSpPr txBox="1"/>
          <p:nvPr/>
        </p:nvSpPr>
        <p:spPr>
          <a:xfrm>
            <a:off x="6450542" y="5941318"/>
            <a:ext cx="5127625" cy="307777"/>
          </a:xfrm>
          <a:prstGeom prst="rect">
            <a:avLst/>
          </a:prstGeom>
          <a:noFill/>
        </p:spPr>
        <p:txBody>
          <a:bodyPr wrap="square" rtlCol="0">
            <a:spAutoFit/>
          </a:bodyPr>
          <a:lstStyle/>
          <a:p>
            <a:pPr fontAlgn="base">
              <a:spcBef>
                <a:spcPct val="0"/>
              </a:spcBef>
              <a:spcAft>
                <a:spcPct val="0"/>
              </a:spcAft>
            </a:pPr>
            <a:r>
              <a:rPr lang="en-US" sz="1400" dirty="0">
                <a:solidFill>
                  <a:prstClr val="black"/>
                </a:solidFill>
                <a:latin typeface="Arial" charset="0"/>
                <a:cs typeface="Arial" charset="0"/>
              </a:rPr>
              <a:t>* Nothing here constitutes legal, financial or real estate advice</a:t>
            </a:r>
          </a:p>
        </p:txBody>
      </p:sp>
    </p:spTree>
    <p:extLst>
      <p:ext uri="{BB962C8B-B14F-4D97-AF65-F5344CB8AC3E}">
        <p14:creationId xmlns:p14="http://schemas.microsoft.com/office/powerpoint/2010/main" val="165264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4" name="Group 11"/>
          <p:cNvGrpSpPr>
            <a:grpSpLocks/>
          </p:cNvGrpSpPr>
          <p:nvPr/>
        </p:nvGrpSpPr>
        <p:grpSpPr bwMode="auto">
          <a:xfrm>
            <a:off x="1900991" y="4288858"/>
            <a:ext cx="8614384" cy="1839686"/>
            <a:chOff x="816" y="3360"/>
            <a:chExt cx="4752" cy="384"/>
          </a:xfrm>
          <a:solidFill>
            <a:schemeClr val="accent5">
              <a:lumMod val="60000"/>
              <a:lumOff val="40000"/>
            </a:schemeClr>
          </a:solidFill>
        </p:grpSpPr>
        <p:sp>
          <p:nvSpPr>
            <p:cNvPr id="7175" name="Rectangle 10"/>
            <p:cNvSpPr>
              <a:spLocks noChangeArrowheads="1"/>
            </p:cNvSpPr>
            <p:nvPr/>
          </p:nvSpPr>
          <p:spPr bwMode="auto">
            <a:xfrm>
              <a:off x="816" y="3360"/>
              <a:ext cx="4752" cy="38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eaLnBrk="0" fontAlgn="base" hangingPunct="0">
                <a:spcBef>
                  <a:spcPct val="0"/>
                </a:spcBef>
                <a:spcAft>
                  <a:spcPct val="0"/>
                </a:spcAft>
                <a:buClrTx/>
                <a:buSzTx/>
                <a:buFontTx/>
                <a:buNone/>
              </a:pPr>
              <a:endParaRPr lang="en-US" altLang="en-US" sz="1800">
                <a:solidFill>
                  <a:srgbClr val="000000"/>
                </a:solidFill>
              </a:endParaRPr>
            </a:p>
          </p:txBody>
        </p:sp>
        <p:sp>
          <p:nvSpPr>
            <p:cNvPr id="7176" name="Text Box 9"/>
            <p:cNvSpPr txBox="1">
              <a:spLocks noChangeArrowheads="1"/>
            </p:cNvSpPr>
            <p:nvPr/>
          </p:nvSpPr>
          <p:spPr bwMode="auto">
            <a:xfrm>
              <a:off x="828" y="3387"/>
              <a:ext cx="4727" cy="28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marL="285750" indent="-285750" eaLnBrk="0" fontAlgn="base" hangingPunct="0">
                <a:spcBef>
                  <a:spcPct val="50000"/>
                </a:spcBef>
                <a:spcAft>
                  <a:spcPts val="600"/>
                </a:spcAft>
                <a:buClrTx/>
                <a:buSzTx/>
                <a:buFont typeface="Arial" panose="020B0604020202020204" pitchFamily="34" charset="0"/>
                <a:buChar char="•"/>
              </a:pPr>
              <a:r>
                <a:rPr lang="en-US" altLang="en-US" sz="1800" dirty="0">
                  <a:solidFill>
                    <a:srgbClr val="000000"/>
                  </a:solidFill>
                </a:rPr>
                <a:t>81% of young adults with autism live with parents or guardians</a:t>
              </a:r>
            </a:p>
            <a:p>
              <a:pPr marL="285750" indent="-285750" eaLnBrk="0" fontAlgn="base" hangingPunct="0">
                <a:spcBef>
                  <a:spcPct val="50000"/>
                </a:spcBef>
                <a:spcAft>
                  <a:spcPts val="600"/>
                </a:spcAft>
                <a:buClrTx/>
                <a:buSzTx/>
                <a:buFont typeface="Arial" panose="020B0604020202020204" pitchFamily="34" charset="0"/>
                <a:buChar char="•"/>
              </a:pPr>
              <a:r>
                <a:rPr lang="en-US" altLang="en-US" sz="1800" dirty="0">
                  <a:solidFill>
                    <a:srgbClr val="000000"/>
                  </a:solidFill>
                </a:rPr>
                <a:t>67% of adults with disabilities aren’t working</a:t>
              </a:r>
            </a:p>
            <a:p>
              <a:pPr marL="285750" indent="-285750" eaLnBrk="0" fontAlgn="base" hangingPunct="0">
                <a:spcBef>
                  <a:spcPct val="50000"/>
                </a:spcBef>
                <a:spcAft>
                  <a:spcPts val="600"/>
                </a:spcAft>
                <a:buClrTx/>
                <a:buSzTx/>
                <a:buFont typeface="Arial" panose="020B0604020202020204" pitchFamily="34" charset="0"/>
                <a:buChar char="•"/>
              </a:pPr>
              <a:r>
                <a:rPr lang="en-US" altLang="en-US" sz="1800" dirty="0">
                  <a:solidFill>
                    <a:srgbClr val="000000"/>
                  </a:solidFill>
                </a:rPr>
                <a:t>80 - 90% of adults with autism aren’t working</a:t>
              </a:r>
            </a:p>
          </p:txBody>
        </p:sp>
      </p:grpSp>
      <p:sp>
        <p:nvSpPr>
          <p:cNvPr id="7170" name="Footer Placeholder 4"/>
          <p:cNvSpPr>
            <a:spLocks noGrp="1"/>
          </p:cNvSpPr>
          <p:nvPr>
            <p:ph type="ftr" sz="quarter" idx="11"/>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200" dirty="0">
                <a:solidFill>
                  <a:srgbClr val="000000"/>
                </a:solidFill>
                <a:hlinkClick r:id="rId3"/>
              </a:rPr>
              <a:t>www.autismhousingpathways.org</a:t>
            </a:r>
            <a:r>
              <a:rPr lang="en-US" altLang="en-US" sz="1200" dirty="0">
                <a:solidFill>
                  <a:srgbClr val="000000"/>
                </a:solidFill>
              </a:rPr>
              <a:t> </a:t>
            </a:r>
          </a:p>
        </p:txBody>
      </p:sp>
      <p:sp>
        <p:nvSpPr>
          <p:cNvPr id="7171" name="Slide Number Placeholder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15DEA2E9-F74C-4CB1-802E-96DAE5936339}" type="slidenum">
              <a:rPr lang="en-US" altLang="en-US" sz="1200">
                <a:solidFill>
                  <a:srgbClr val="000000"/>
                </a:solidFill>
              </a:rPr>
              <a:pPr>
                <a:spcBef>
                  <a:spcPct val="0"/>
                </a:spcBef>
                <a:buClrTx/>
                <a:buSzTx/>
                <a:buFontTx/>
                <a:buNone/>
              </a:pPr>
              <a:t>2</a:t>
            </a:fld>
            <a:endParaRPr lang="en-US" altLang="en-US" sz="1200">
              <a:solidFill>
                <a:srgbClr val="000000"/>
              </a:solidFill>
            </a:endParaRPr>
          </a:p>
        </p:txBody>
      </p:sp>
      <p:sp>
        <p:nvSpPr>
          <p:cNvPr id="7172" name="Rectangle 4"/>
          <p:cNvSpPr>
            <a:spLocks noChangeArrowheads="1"/>
          </p:cNvSpPr>
          <p:nvPr/>
        </p:nvSpPr>
        <p:spPr bwMode="auto">
          <a:xfrm>
            <a:off x="838200" y="1673225"/>
            <a:ext cx="10739967" cy="2387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fontAlgn="base">
              <a:spcBef>
                <a:spcPct val="0"/>
              </a:spcBef>
              <a:spcAft>
                <a:spcPct val="0"/>
              </a:spcAft>
              <a:buClrTx/>
              <a:buSzTx/>
              <a:buFontTx/>
              <a:buNone/>
            </a:pPr>
            <a:r>
              <a:rPr lang="en-US" altLang="en-US" sz="2800" dirty="0">
                <a:latin typeface="+mn-lt"/>
              </a:rPr>
              <a:t>“‘Books ought to have good endings. How would this do: </a:t>
            </a:r>
            <a:r>
              <a:rPr lang="en-US" altLang="en-US" sz="2800" i="1" dirty="0">
                <a:latin typeface="+mn-lt"/>
              </a:rPr>
              <a:t>and they all settled down and lived together happily ever after?</a:t>
            </a:r>
            <a:r>
              <a:rPr lang="en-US" altLang="en-US" sz="2800" dirty="0">
                <a:latin typeface="+mn-lt"/>
              </a:rPr>
              <a:t>’</a:t>
            </a:r>
            <a:br>
              <a:rPr lang="en-US" altLang="en-US" sz="2800" dirty="0">
                <a:latin typeface="+mn-lt"/>
              </a:rPr>
            </a:br>
            <a:br>
              <a:rPr lang="en-US" altLang="en-US" sz="2800" dirty="0">
                <a:latin typeface="+mn-lt"/>
              </a:rPr>
            </a:br>
            <a:r>
              <a:rPr lang="en-US" altLang="en-US" sz="2800" dirty="0">
                <a:latin typeface="+mn-lt"/>
              </a:rPr>
              <a:t>‘Ah!’ said Sam. ‘And where will they live? That’s what I often wonder.’” </a:t>
            </a:r>
            <a:br>
              <a:rPr lang="en-US" altLang="en-US" sz="2800" dirty="0">
                <a:latin typeface="+mn-lt"/>
              </a:rPr>
            </a:br>
            <a:r>
              <a:rPr lang="en-US" altLang="en-US" sz="2800" dirty="0">
                <a:latin typeface="+mn-lt"/>
              </a:rPr>
              <a:t>						- J.R.R. Tolkien</a:t>
            </a:r>
          </a:p>
        </p:txBody>
      </p:sp>
      <p:sp>
        <p:nvSpPr>
          <p:cNvPr id="7173" name="Rectangle 7"/>
          <p:cNvSpPr>
            <a:spLocks noGrp="1" noChangeArrowheads="1"/>
          </p:cNvSpPr>
          <p:nvPr>
            <p:ph type="title"/>
          </p:nvPr>
        </p:nvSpPr>
        <p:spPr>
          <a:noFill/>
        </p:spPr>
        <p:txBody>
          <a:bodyPr/>
          <a:lstStyle/>
          <a:p>
            <a:pPr eaLnBrk="1" hangingPunct="1"/>
            <a:r>
              <a:rPr lang="en-US" altLang="en-US" dirty="0"/>
              <a:t>Isn’t there a happy ending?</a:t>
            </a:r>
          </a:p>
        </p:txBody>
      </p:sp>
    </p:spTree>
    <p:extLst>
      <p:ext uri="{BB962C8B-B14F-4D97-AF65-F5344CB8AC3E}">
        <p14:creationId xmlns:p14="http://schemas.microsoft.com/office/powerpoint/2010/main" val="3481352129"/>
      </p:ext>
    </p:extLst>
  </p:cSld>
  <p:clrMapOvr>
    <a:masterClrMapping/>
  </p:clrMapOvr>
  <p:transition advTm="15453"/>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850" y="0"/>
            <a:ext cx="8527143" cy="1143000"/>
          </a:xfrm>
        </p:spPr>
        <p:txBody>
          <a:bodyPr>
            <a:normAutofit fontScale="90000"/>
          </a:bodyPr>
          <a:lstStyle/>
          <a:p>
            <a:r>
              <a:rPr lang="en-US" dirty="0"/>
              <a:t>Some possible housing strategies (3)*</a:t>
            </a:r>
          </a:p>
        </p:txBody>
      </p:sp>
      <p:sp>
        <p:nvSpPr>
          <p:cNvPr id="2" name="Content Placeholder 1"/>
          <p:cNvSpPr>
            <a:spLocks noGrp="1"/>
          </p:cNvSpPr>
          <p:nvPr>
            <p:ph idx="1"/>
          </p:nvPr>
        </p:nvSpPr>
        <p:spPr>
          <a:xfrm>
            <a:off x="349250" y="1204912"/>
            <a:ext cx="11480799" cy="5334000"/>
          </a:xfrm>
        </p:spPr>
        <p:txBody>
          <a:bodyPr>
            <a:normAutofit lnSpcReduction="10000"/>
          </a:bodyPr>
          <a:lstStyle/>
          <a:p>
            <a:r>
              <a:rPr lang="en-US" sz="3200" dirty="0"/>
              <a:t>Bin</a:t>
            </a:r>
          </a:p>
          <a:p>
            <a:pPr lvl="1">
              <a:spcAft>
                <a:spcPts val="300"/>
              </a:spcAft>
            </a:pPr>
            <a:r>
              <a:rPr lang="en-US" sz="3200" dirty="0"/>
              <a:t>Gets on the Section 8 waiting list at 18, and waits 10 years for a voucher</a:t>
            </a:r>
          </a:p>
          <a:p>
            <a:pPr lvl="1">
              <a:spcAft>
                <a:spcPts val="300"/>
              </a:spcAft>
            </a:pPr>
            <a:r>
              <a:rPr lang="en-US" sz="3200" dirty="0"/>
              <a:t>While waiting, his mother is his Adult Family Care provider, and his father is his guardian</a:t>
            </a:r>
          </a:p>
          <a:p>
            <a:pPr lvl="1">
              <a:spcAft>
                <a:spcPts val="300"/>
              </a:spcAft>
            </a:pPr>
            <a:r>
              <a:rPr lang="en-US" sz="3200" dirty="0"/>
              <a:t>His mother saves some of the AFC stipend for 10 years, acquiring money for a security deposit, furniture, and appliances</a:t>
            </a:r>
          </a:p>
          <a:p>
            <a:pPr lvl="1">
              <a:spcAft>
                <a:spcPts val="300"/>
              </a:spcAft>
            </a:pPr>
            <a:r>
              <a:rPr lang="en-US" sz="3200" dirty="0"/>
              <a:t>When he gets his voucher, he moves into an apartment with two friends who also receive AFC</a:t>
            </a:r>
          </a:p>
          <a:p>
            <a:pPr lvl="1">
              <a:spcAft>
                <a:spcPts val="300"/>
              </a:spcAft>
            </a:pPr>
            <a:r>
              <a:rPr lang="en-US" sz="3200" dirty="0"/>
              <a:t>An Adult Foster Care provider moves in with Bin and his friends</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hlinkClick r:id="rId3"/>
              </a:rPr>
              <a:t>www.autismhousingpathways.org  </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497460-81B2-408A-81DF-AF899D47C8B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p:cNvSpPr txBox="1"/>
          <p:nvPr/>
        </p:nvSpPr>
        <p:spPr>
          <a:xfrm>
            <a:off x="6454775" y="6094511"/>
            <a:ext cx="5127625"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Arial" charset="0"/>
              </a:rPr>
              <a:t>* Nothing here constitutes legal, financial or real estate advice</a:t>
            </a:r>
          </a:p>
        </p:txBody>
      </p:sp>
    </p:spTree>
    <p:extLst>
      <p:ext uri="{BB962C8B-B14F-4D97-AF65-F5344CB8AC3E}">
        <p14:creationId xmlns:p14="http://schemas.microsoft.com/office/powerpoint/2010/main" val="3179048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36525"/>
            <a:ext cx="8229600" cy="1143000"/>
          </a:xfrm>
        </p:spPr>
        <p:txBody>
          <a:bodyPr>
            <a:normAutofit fontScale="90000"/>
          </a:bodyPr>
          <a:lstStyle/>
          <a:p>
            <a:r>
              <a:rPr lang="en-US" dirty="0"/>
              <a:t>Some possible housing strategies (4)</a:t>
            </a:r>
          </a:p>
        </p:txBody>
      </p:sp>
      <p:sp>
        <p:nvSpPr>
          <p:cNvPr id="2" name="Content Placeholder 1"/>
          <p:cNvSpPr>
            <a:spLocks noGrp="1"/>
          </p:cNvSpPr>
          <p:nvPr>
            <p:ph idx="1"/>
          </p:nvPr>
        </p:nvSpPr>
        <p:spPr>
          <a:xfrm>
            <a:off x="381000" y="1208087"/>
            <a:ext cx="11563350" cy="5334000"/>
          </a:xfrm>
        </p:spPr>
        <p:txBody>
          <a:bodyPr/>
          <a:lstStyle/>
          <a:p>
            <a:r>
              <a:rPr lang="en-US" sz="3600" dirty="0"/>
              <a:t>Sue</a:t>
            </a:r>
          </a:p>
          <a:p>
            <a:pPr lvl="1">
              <a:spcAft>
                <a:spcPts val="300"/>
              </a:spcAft>
            </a:pPr>
            <a:r>
              <a:rPr lang="en-US" sz="2800" dirty="0"/>
              <a:t>Gets on the Sec. 8 waiting list at 18, and waits 10 years for a voucher</a:t>
            </a:r>
          </a:p>
          <a:p>
            <a:pPr lvl="1">
              <a:spcAft>
                <a:spcPts val="300"/>
              </a:spcAft>
            </a:pPr>
            <a:r>
              <a:rPr lang="en-US" sz="2800" dirty="0"/>
              <a:t>While waiting, her mother is her Adult Family Care provider, and her father is her guardian</a:t>
            </a:r>
          </a:p>
          <a:p>
            <a:pPr lvl="1">
              <a:spcAft>
                <a:spcPts val="300"/>
              </a:spcAft>
            </a:pPr>
            <a:r>
              <a:rPr lang="en-US" sz="2800" dirty="0"/>
              <a:t>Her mother saves the AFC stipend for 10 years, acquiring $90,000 to use as a down payment</a:t>
            </a:r>
          </a:p>
          <a:p>
            <a:pPr lvl="1">
              <a:spcAft>
                <a:spcPts val="300"/>
              </a:spcAft>
            </a:pPr>
            <a:r>
              <a:rPr lang="en-US" sz="2800" dirty="0"/>
              <a:t>When she gets her voucher, her parents buy a condo, and she uses the voucher to pay them rent; her parents use the rent to pay the mortgage</a:t>
            </a:r>
          </a:p>
          <a:p>
            <a:pPr lvl="1">
              <a:spcAft>
                <a:spcPts val="300"/>
              </a:spcAft>
            </a:pPr>
            <a:r>
              <a:rPr lang="en-US" sz="2800" dirty="0"/>
              <a:t>An Adult Foster Care provider moves in with Sue</a:t>
            </a:r>
          </a:p>
          <a:p>
            <a:pPr lvl="1">
              <a:spcAft>
                <a:spcPts val="300"/>
              </a:spcAft>
            </a:pPr>
            <a:r>
              <a:rPr lang="en-US" sz="2800" dirty="0"/>
              <a:t>Sue’s parents retire, and Sue moves onto SSDI, increasing her income </a:t>
            </a:r>
          </a:p>
        </p:txBody>
      </p:sp>
      <p:sp>
        <p:nvSpPr>
          <p:cNvPr id="4" name="Footer Placeholder 3"/>
          <p:cNvSpPr>
            <a:spLocks noGrp="1"/>
          </p:cNvSpPr>
          <p:nvPr>
            <p:ph type="ftr" sz="quarter" idx="11"/>
          </p:nvPr>
        </p:nvSpPr>
        <p:spPr/>
        <p:txBody>
          <a:bodyPr/>
          <a:lstStyle/>
          <a:p>
            <a:pPr>
              <a:defRPr/>
            </a:pPr>
            <a:r>
              <a:rPr lang="en-US" dirty="0">
                <a:solidFill>
                  <a:prstClr val="black"/>
                </a:solidFill>
                <a:hlinkClick r:id="rId2"/>
              </a:rPr>
              <a:t>www.autismhousingpathways.org</a:t>
            </a:r>
            <a:r>
              <a:rPr lang="en-US" dirty="0">
                <a:solidFill>
                  <a:prstClr val="black"/>
                </a:solidFill>
              </a:rPr>
              <a:t> </a:t>
            </a:r>
          </a:p>
        </p:txBody>
      </p:sp>
      <p:sp>
        <p:nvSpPr>
          <p:cNvPr id="5" name="Slide Number Placeholder 4"/>
          <p:cNvSpPr>
            <a:spLocks noGrp="1"/>
          </p:cNvSpPr>
          <p:nvPr>
            <p:ph type="sldNum" sz="quarter" idx="12"/>
          </p:nvPr>
        </p:nvSpPr>
        <p:spPr/>
        <p:txBody>
          <a:bodyPr/>
          <a:lstStyle/>
          <a:p>
            <a:pPr>
              <a:defRPr/>
            </a:pPr>
            <a:fld id="{E8497460-81B2-408A-81DF-AF899D47C8B9}" type="slidenum">
              <a:rPr lang="en-US" smtClean="0">
                <a:solidFill>
                  <a:prstClr val="black"/>
                </a:solidFill>
              </a:rPr>
              <a:pPr>
                <a:defRPr/>
              </a:pPr>
              <a:t>21</a:t>
            </a:fld>
            <a:endParaRPr lang="en-US">
              <a:solidFill>
                <a:prstClr val="black"/>
              </a:solidFill>
            </a:endParaRPr>
          </a:p>
        </p:txBody>
      </p:sp>
      <p:sp>
        <p:nvSpPr>
          <p:cNvPr id="6" name="TextBox 5"/>
          <p:cNvSpPr txBox="1"/>
          <p:nvPr/>
        </p:nvSpPr>
        <p:spPr>
          <a:xfrm>
            <a:off x="6454775" y="6094511"/>
            <a:ext cx="5127625" cy="307777"/>
          </a:xfrm>
          <a:prstGeom prst="rect">
            <a:avLst/>
          </a:prstGeom>
          <a:noFill/>
        </p:spPr>
        <p:txBody>
          <a:bodyPr wrap="square" rtlCol="0">
            <a:spAutoFit/>
          </a:bodyPr>
          <a:lstStyle/>
          <a:p>
            <a:pPr fontAlgn="base">
              <a:spcBef>
                <a:spcPct val="0"/>
              </a:spcBef>
              <a:spcAft>
                <a:spcPct val="0"/>
              </a:spcAft>
            </a:pPr>
            <a:r>
              <a:rPr lang="en-US" sz="1400" dirty="0">
                <a:solidFill>
                  <a:prstClr val="black"/>
                </a:solidFill>
                <a:latin typeface="Arial" charset="0"/>
                <a:cs typeface="Arial" charset="0"/>
              </a:rPr>
              <a:t>* Nothing here constitutes legal, financial or real estate advice</a:t>
            </a:r>
          </a:p>
        </p:txBody>
      </p:sp>
    </p:spTree>
    <p:extLst>
      <p:ext uri="{BB962C8B-B14F-4D97-AF65-F5344CB8AC3E}">
        <p14:creationId xmlns:p14="http://schemas.microsoft.com/office/powerpoint/2010/main" val="1753262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228600" y="0"/>
            <a:ext cx="11125200" cy="1325563"/>
          </a:xfrm>
        </p:spPr>
        <p:txBody>
          <a:bodyPr/>
          <a:lstStyle/>
          <a:p>
            <a:pPr eaLnBrk="1" hangingPunct="1"/>
            <a:r>
              <a:rPr lang="en-US" altLang="en-US" dirty="0"/>
              <a:t>How do I develop assets?*</a:t>
            </a:r>
          </a:p>
        </p:txBody>
      </p:sp>
      <p:sp>
        <p:nvSpPr>
          <p:cNvPr id="31749" name="Rectangle 3"/>
          <p:cNvSpPr>
            <a:spLocks noGrp="1" noChangeArrowheads="1"/>
          </p:cNvSpPr>
          <p:nvPr>
            <p:ph idx="1"/>
          </p:nvPr>
        </p:nvSpPr>
        <p:spPr>
          <a:xfrm>
            <a:off x="341841" y="1053689"/>
            <a:ext cx="11508317" cy="5302661"/>
          </a:xfrm>
        </p:spPr>
        <p:txBody>
          <a:bodyPr/>
          <a:lstStyle/>
          <a:p>
            <a:pPr eaLnBrk="1" hangingPunct="1">
              <a:lnSpc>
                <a:spcPct val="80000"/>
              </a:lnSpc>
              <a:spcAft>
                <a:spcPts val="300"/>
              </a:spcAft>
            </a:pPr>
            <a:r>
              <a:rPr lang="en-US" altLang="en-US" sz="3200" dirty="0"/>
              <a:t>Save, save, save</a:t>
            </a:r>
          </a:p>
          <a:p>
            <a:pPr eaLnBrk="1" hangingPunct="1">
              <a:lnSpc>
                <a:spcPct val="80000"/>
              </a:lnSpc>
              <a:spcAft>
                <a:spcPts val="300"/>
              </a:spcAft>
            </a:pPr>
            <a:r>
              <a:rPr lang="en-US" altLang="en-US" sz="3200" dirty="0"/>
              <a:t>Financial planning</a:t>
            </a:r>
          </a:p>
          <a:p>
            <a:pPr lvl="1" eaLnBrk="1" hangingPunct="1">
              <a:lnSpc>
                <a:spcPct val="80000"/>
              </a:lnSpc>
              <a:spcAft>
                <a:spcPts val="300"/>
              </a:spcAft>
            </a:pPr>
            <a:r>
              <a:rPr lang="en-US" altLang="en-US" sz="2600" dirty="0"/>
              <a:t>No assets in the individual’s name (make sure other family members know this)</a:t>
            </a:r>
          </a:p>
          <a:p>
            <a:pPr lvl="2" eaLnBrk="1" hangingPunct="1">
              <a:lnSpc>
                <a:spcPct val="80000"/>
              </a:lnSpc>
              <a:spcAft>
                <a:spcPts val="300"/>
              </a:spcAft>
            </a:pPr>
            <a:r>
              <a:rPr lang="en-US" altLang="en-US" sz="2400" dirty="0"/>
              <a:t>Can lose eligibility for government benefits</a:t>
            </a:r>
          </a:p>
          <a:p>
            <a:pPr lvl="1" eaLnBrk="1" hangingPunct="1">
              <a:lnSpc>
                <a:spcPct val="80000"/>
              </a:lnSpc>
              <a:spcAft>
                <a:spcPts val="300"/>
              </a:spcAft>
            </a:pPr>
            <a:r>
              <a:rPr lang="en-US" altLang="en-US" sz="2600" dirty="0"/>
              <a:t>ABLE accounts: go to </a:t>
            </a:r>
            <a:r>
              <a:rPr lang="en-US" altLang="en-US" sz="2600" dirty="0">
                <a:hlinkClick r:id="rId3"/>
              </a:rPr>
              <a:t>http://www.fidelity.com/able/attainable/overview</a:t>
            </a:r>
            <a:r>
              <a:rPr lang="en-US" altLang="en-US" sz="2600" dirty="0"/>
              <a:t> and </a:t>
            </a:r>
            <a:r>
              <a:rPr lang="en-US" altLang="en-US" sz="2600" dirty="0">
                <a:hlinkClick r:id="rId4"/>
              </a:rPr>
              <a:t>http://www.ablenrc.org</a:t>
            </a:r>
            <a:r>
              <a:rPr lang="en-US" altLang="en-US" sz="2600" dirty="0"/>
              <a:t> </a:t>
            </a:r>
          </a:p>
          <a:p>
            <a:pPr lvl="1" eaLnBrk="1" hangingPunct="1">
              <a:lnSpc>
                <a:spcPct val="80000"/>
              </a:lnSpc>
              <a:spcAft>
                <a:spcPts val="300"/>
              </a:spcAft>
            </a:pPr>
            <a:r>
              <a:rPr lang="en-US" altLang="en-US" sz="2600" dirty="0"/>
              <a:t>Special needs trust</a:t>
            </a:r>
          </a:p>
          <a:p>
            <a:pPr lvl="2" eaLnBrk="1" hangingPunct="1">
              <a:lnSpc>
                <a:spcPct val="80000"/>
              </a:lnSpc>
              <a:spcAft>
                <a:spcPts val="300"/>
              </a:spcAft>
            </a:pPr>
            <a:r>
              <a:rPr lang="en-US" altLang="en-US" sz="2400" dirty="0"/>
              <a:t>Also an exception to the rule</a:t>
            </a:r>
          </a:p>
          <a:p>
            <a:pPr lvl="2" eaLnBrk="1" hangingPunct="1">
              <a:lnSpc>
                <a:spcPct val="80000"/>
              </a:lnSpc>
              <a:spcAft>
                <a:spcPts val="300"/>
              </a:spcAft>
            </a:pPr>
            <a:r>
              <a:rPr lang="en-US" altLang="en-US" sz="2400" dirty="0"/>
              <a:t>Two kinds: 3</a:t>
            </a:r>
            <a:r>
              <a:rPr lang="en-US" altLang="en-US" sz="2400" baseline="30000" dirty="0"/>
              <a:t>rd</a:t>
            </a:r>
            <a:r>
              <a:rPr lang="en-US" altLang="en-US" sz="2400" dirty="0"/>
              <a:t> party and self-funded</a:t>
            </a:r>
          </a:p>
          <a:p>
            <a:pPr lvl="1">
              <a:lnSpc>
                <a:spcPct val="80000"/>
              </a:lnSpc>
              <a:spcAft>
                <a:spcPts val="300"/>
              </a:spcAft>
            </a:pPr>
            <a:r>
              <a:rPr lang="en-US" altLang="en-US" sz="2600" dirty="0"/>
              <a:t>Individual Development Account</a:t>
            </a:r>
          </a:p>
          <a:p>
            <a:pPr lvl="2">
              <a:lnSpc>
                <a:spcPct val="80000"/>
              </a:lnSpc>
              <a:spcAft>
                <a:spcPts val="300"/>
              </a:spcAft>
            </a:pPr>
            <a:r>
              <a:rPr lang="en-US" altLang="en-US" sz="2400" dirty="0"/>
              <a:t>Exception to the rule</a:t>
            </a:r>
          </a:p>
          <a:p>
            <a:pPr lvl="1" eaLnBrk="1" hangingPunct="1">
              <a:lnSpc>
                <a:spcPct val="80000"/>
              </a:lnSpc>
              <a:spcAft>
                <a:spcPts val="300"/>
              </a:spcAft>
            </a:pPr>
            <a:r>
              <a:rPr lang="en-US" altLang="en-US" sz="2600" dirty="0"/>
              <a:t>More life insurance often recommended</a:t>
            </a:r>
          </a:p>
          <a:p>
            <a:pPr marL="914400" lvl="2" indent="0" eaLnBrk="1" hangingPunct="1">
              <a:lnSpc>
                <a:spcPct val="80000"/>
              </a:lnSpc>
              <a:buNone/>
            </a:pPr>
            <a:endParaRPr lang="en-US" altLang="en-US" sz="1600" dirty="0"/>
          </a:p>
          <a:p>
            <a:pPr lvl="1" eaLnBrk="1" hangingPunct="1">
              <a:lnSpc>
                <a:spcPct val="80000"/>
              </a:lnSpc>
            </a:pPr>
            <a:endParaRPr lang="en-US" altLang="en-US" sz="1700" dirty="0"/>
          </a:p>
        </p:txBody>
      </p:sp>
      <p:sp>
        <p:nvSpPr>
          <p:cNvPr id="31746" name="Footer Placeholder 4"/>
          <p:cNvSpPr>
            <a:spLocks noGrp="1"/>
          </p:cNvSpPr>
          <p:nvPr>
            <p:ph type="ftr" sz="quarter" idx="11"/>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200" dirty="0">
                <a:solidFill>
                  <a:srgbClr val="000000"/>
                </a:solidFill>
                <a:hlinkClick r:id="rId5"/>
              </a:rPr>
              <a:t>www.autismhousingpathways.org</a:t>
            </a:r>
            <a:r>
              <a:rPr lang="en-US" altLang="en-US" sz="1200" dirty="0">
                <a:solidFill>
                  <a:srgbClr val="000000"/>
                </a:solidFill>
              </a:rPr>
              <a:t> </a:t>
            </a:r>
          </a:p>
        </p:txBody>
      </p:sp>
      <p:sp>
        <p:nvSpPr>
          <p:cNvPr id="31747" name="Slide Number Placeholder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CCFF6FA8-E08F-4818-A56E-BF22E6920FF3}" type="slidenum">
              <a:rPr lang="en-US" altLang="en-US" sz="1200">
                <a:solidFill>
                  <a:srgbClr val="000000"/>
                </a:solidFill>
              </a:rPr>
              <a:pPr>
                <a:spcBef>
                  <a:spcPct val="0"/>
                </a:spcBef>
                <a:buClrTx/>
                <a:buSzTx/>
                <a:buFontTx/>
                <a:buNone/>
              </a:pPr>
              <a:t>22</a:t>
            </a:fld>
            <a:endParaRPr lang="en-US" altLang="en-US" sz="1200">
              <a:solidFill>
                <a:srgbClr val="000000"/>
              </a:solidFill>
            </a:endParaRPr>
          </a:p>
        </p:txBody>
      </p:sp>
      <p:sp>
        <p:nvSpPr>
          <p:cNvPr id="7" name="TextBox 6"/>
          <p:cNvSpPr txBox="1"/>
          <p:nvPr/>
        </p:nvSpPr>
        <p:spPr>
          <a:xfrm>
            <a:off x="7064375" y="6084476"/>
            <a:ext cx="5127625" cy="307777"/>
          </a:xfrm>
          <a:prstGeom prst="rect">
            <a:avLst/>
          </a:prstGeom>
          <a:noFill/>
        </p:spPr>
        <p:txBody>
          <a:bodyPr wrap="square" rtlCol="0">
            <a:spAutoFit/>
          </a:bodyPr>
          <a:lstStyle/>
          <a:p>
            <a:pPr fontAlgn="base">
              <a:spcBef>
                <a:spcPct val="0"/>
              </a:spcBef>
              <a:spcAft>
                <a:spcPct val="0"/>
              </a:spcAft>
            </a:pPr>
            <a:r>
              <a:rPr lang="en-US" sz="1400" dirty="0">
                <a:solidFill>
                  <a:prstClr val="black"/>
                </a:solidFill>
                <a:latin typeface="Arial" charset="0"/>
                <a:cs typeface="Arial" charset="0"/>
              </a:rPr>
              <a:t>* Nothing here constitutes legal, financial or real estate advice</a:t>
            </a:r>
          </a:p>
        </p:txBody>
      </p:sp>
    </p:spTree>
    <p:extLst>
      <p:ext uri="{BB962C8B-B14F-4D97-AF65-F5344CB8AC3E}">
        <p14:creationId xmlns:p14="http://schemas.microsoft.com/office/powerpoint/2010/main" val="3766665330"/>
      </p:ext>
    </p:extLst>
  </p:cSld>
  <p:clrMapOvr>
    <a:masterClrMapping/>
  </p:clrMapOvr>
  <p:transition advTm="20328"/>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332317" y="0"/>
            <a:ext cx="11527366" cy="1325563"/>
          </a:xfrm>
        </p:spPr>
        <p:txBody>
          <a:bodyPr>
            <a:normAutofit/>
          </a:bodyPr>
          <a:lstStyle/>
          <a:p>
            <a:pPr eaLnBrk="1" hangingPunct="1"/>
            <a:r>
              <a:rPr lang="en-US" altLang="en-US" sz="3600" dirty="0"/>
              <a:t>Skills: the horse that pulls the housing cart</a:t>
            </a:r>
          </a:p>
        </p:txBody>
      </p:sp>
      <p:sp>
        <p:nvSpPr>
          <p:cNvPr id="33797" name="Rectangle 3"/>
          <p:cNvSpPr>
            <a:spLocks noGrp="1" noChangeArrowheads="1"/>
          </p:cNvSpPr>
          <p:nvPr>
            <p:ph idx="1"/>
          </p:nvPr>
        </p:nvSpPr>
        <p:spPr>
          <a:xfrm>
            <a:off x="332317" y="1073183"/>
            <a:ext cx="11527366" cy="5192038"/>
          </a:xfrm>
        </p:spPr>
        <p:txBody>
          <a:bodyPr>
            <a:normAutofit/>
          </a:bodyPr>
          <a:lstStyle/>
          <a:p>
            <a:pPr eaLnBrk="1" hangingPunct="1"/>
            <a:r>
              <a:rPr lang="en-US" altLang="en-US" sz="2600" dirty="0"/>
              <a:t>Adaptive living skills is the single most important predictor of success for adults with autism in mid-life* </a:t>
            </a:r>
          </a:p>
          <a:p>
            <a:pPr eaLnBrk="1" hangingPunct="1"/>
            <a:r>
              <a:rPr lang="en-US" altLang="en-US" sz="2600" dirty="0"/>
              <a:t>The more skills the person has, the less you need to spend on paid support </a:t>
            </a:r>
          </a:p>
          <a:p>
            <a:r>
              <a:rPr lang="en-US" altLang="en-US" sz="2600" dirty="0"/>
              <a:t>Modified Adolescent Autonomy Checklist: </a:t>
            </a:r>
            <a:r>
              <a:rPr lang="en-US" altLang="en-US" sz="2400" dirty="0">
                <a:hlinkClick r:id="rId3"/>
              </a:rPr>
              <a:t>https://autismhousingpathways.org/wp-content/uploads/2022/02/02-Modified-Adolescent-Autonomy-Checklist.pdf</a:t>
            </a:r>
            <a:r>
              <a:rPr lang="en-US" altLang="en-US" sz="2400" dirty="0"/>
              <a:t> </a:t>
            </a:r>
            <a:endParaRPr lang="en-US" altLang="en-US" sz="2600" dirty="0"/>
          </a:p>
          <a:p>
            <a:pPr eaLnBrk="1" hangingPunct="1"/>
            <a:r>
              <a:rPr lang="en-US" altLang="en-US" sz="2600" dirty="0"/>
              <a:t>Resources available on the </a:t>
            </a:r>
            <a:r>
              <a:rPr lang="en-US" altLang="en-US" sz="2600" dirty="0">
                <a:hlinkClick r:id="rId4"/>
              </a:rPr>
              <a:t>Autism Housing Pathways website</a:t>
            </a:r>
            <a:r>
              <a:rPr lang="en-US" altLang="en-US" sz="2600" dirty="0"/>
              <a:t>:</a:t>
            </a:r>
          </a:p>
          <a:p>
            <a:pPr lvl="1"/>
            <a:r>
              <a:rPr lang="en-US" altLang="en-US" sz="2100" dirty="0">
                <a:hlinkClick r:id="rId5"/>
              </a:rPr>
              <a:t>Life Skills Library playlist</a:t>
            </a:r>
            <a:r>
              <a:rPr lang="en-US" altLang="en-US" sz="2100" dirty="0"/>
              <a:t> on our YouTube channel, </a:t>
            </a:r>
            <a:r>
              <a:rPr lang="en-US" altLang="en-US" sz="2100" dirty="0" err="1"/>
              <a:t>AHPhousing</a:t>
            </a:r>
            <a:endParaRPr lang="en-US" altLang="en-US" sz="2100" dirty="0"/>
          </a:p>
          <a:p>
            <a:pPr lvl="1"/>
            <a:r>
              <a:rPr lang="en-US" altLang="en-US" sz="2100" dirty="0"/>
              <a:t>“</a:t>
            </a:r>
            <a:r>
              <a:rPr lang="en-US" altLang="en-US" sz="2100" dirty="0">
                <a:hlinkClick r:id="rId6"/>
              </a:rPr>
              <a:t>A Place of My Own</a:t>
            </a:r>
            <a:r>
              <a:rPr lang="en-US" altLang="en-US" sz="2100" dirty="0"/>
              <a:t>”, a free course on Teachable addressing the skills needed to get and keep housing (substitute the CHAMP application for the DHCD Universal Application when using this)</a:t>
            </a:r>
          </a:p>
          <a:p>
            <a:pPr lvl="1"/>
            <a:r>
              <a:rPr lang="en-US" altLang="en-US" sz="2100" dirty="0"/>
              <a:t>“</a:t>
            </a:r>
            <a:r>
              <a:rPr lang="en-US" altLang="en-US" sz="2100" dirty="0">
                <a:hlinkClick r:id="rId7"/>
              </a:rPr>
              <a:t>Skills for living</a:t>
            </a:r>
            <a:r>
              <a:rPr lang="en-US" altLang="en-US" sz="2100" dirty="0"/>
              <a:t>”</a:t>
            </a:r>
          </a:p>
          <a:p>
            <a:pPr lvl="1"/>
            <a:r>
              <a:rPr lang="en-US" altLang="en-US" sz="2100" dirty="0"/>
              <a:t>“</a:t>
            </a:r>
            <a:r>
              <a:rPr lang="en-US" altLang="en-US" sz="2100" dirty="0">
                <a:hlinkClick r:id="rId8"/>
              </a:rPr>
              <a:t>Technology</a:t>
            </a:r>
            <a:r>
              <a:rPr lang="en-US" altLang="en-US" sz="2100" dirty="0"/>
              <a:t>”</a:t>
            </a:r>
          </a:p>
          <a:p>
            <a:pPr eaLnBrk="1" hangingPunct="1"/>
            <a:r>
              <a:rPr lang="en-US" altLang="en-US" sz="2600" dirty="0"/>
              <a:t>Centers for Independent Living</a:t>
            </a:r>
          </a:p>
          <a:p>
            <a:pPr lvl="1" eaLnBrk="1" hangingPunct="1"/>
            <a:r>
              <a:rPr lang="en-US" altLang="en-US" sz="2000" dirty="0">
                <a:hlinkClick r:id="rId9"/>
              </a:rPr>
              <a:t>http://www.ilru.org/projects/cil-net/cil-center-and-association-directory-results/MA</a:t>
            </a:r>
            <a:r>
              <a:rPr lang="en-US" altLang="en-US" sz="2000" dirty="0"/>
              <a:t> </a:t>
            </a:r>
            <a:endParaRPr lang="en-US" altLang="en-US" dirty="0"/>
          </a:p>
          <a:p>
            <a:pPr lvl="1" eaLnBrk="1" hangingPunct="1"/>
            <a:endParaRPr lang="en-US" altLang="en-US" dirty="0"/>
          </a:p>
        </p:txBody>
      </p:sp>
      <p:sp>
        <p:nvSpPr>
          <p:cNvPr id="33794" name="Footer Placeholder 4"/>
          <p:cNvSpPr>
            <a:spLocks noGrp="1"/>
          </p:cNvSpPr>
          <p:nvPr>
            <p:ph type="ftr" sz="quarter" idx="11"/>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200" dirty="0">
                <a:solidFill>
                  <a:srgbClr val="000000"/>
                </a:solidFill>
                <a:hlinkClick r:id="rId10"/>
              </a:rPr>
              <a:t>www.autismhousingpathways.org</a:t>
            </a:r>
            <a:r>
              <a:rPr lang="en-US" altLang="en-US" sz="1200" dirty="0">
                <a:solidFill>
                  <a:srgbClr val="000000"/>
                </a:solidFill>
              </a:rPr>
              <a:t> </a:t>
            </a:r>
          </a:p>
        </p:txBody>
      </p:sp>
      <p:sp>
        <p:nvSpPr>
          <p:cNvPr id="33795" name="Slide Number Placeholder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D7EDD00F-C5A4-4918-9BFC-17E393BF39D8}" type="slidenum">
              <a:rPr lang="en-US" altLang="en-US" sz="1200">
                <a:solidFill>
                  <a:srgbClr val="000000"/>
                </a:solidFill>
              </a:rPr>
              <a:pPr>
                <a:spcBef>
                  <a:spcPct val="0"/>
                </a:spcBef>
                <a:buClrTx/>
                <a:buSzTx/>
                <a:buFontTx/>
                <a:buNone/>
              </a:pPr>
              <a:t>23</a:t>
            </a:fld>
            <a:endParaRPr lang="en-US" altLang="en-US" sz="1200">
              <a:solidFill>
                <a:srgbClr val="000000"/>
              </a:solidFill>
            </a:endParaRPr>
          </a:p>
        </p:txBody>
      </p:sp>
      <p:sp>
        <p:nvSpPr>
          <p:cNvPr id="2" name="TextBox 1"/>
          <p:cNvSpPr txBox="1"/>
          <p:nvPr/>
        </p:nvSpPr>
        <p:spPr>
          <a:xfrm>
            <a:off x="1826684" y="6012841"/>
            <a:ext cx="9173029" cy="369332"/>
          </a:xfrm>
          <a:prstGeom prst="rect">
            <a:avLst/>
          </a:prstGeom>
          <a:noFill/>
        </p:spPr>
        <p:txBody>
          <a:bodyPr wrap="square" rtlCol="0">
            <a:spAutoFit/>
          </a:bodyPr>
          <a:lstStyle/>
          <a:p>
            <a:r>
              <a:rPr lang="en-US" sz="1200" dirty="0"/>
              <a:t>* </a:t>
            </a:r>
            <a:r>
              <a:rPr lang="en-US" sz="1200" dirty="0">
                <a:hlinkClick r:id="rId11"/>
              </a:rPr>
              <a:t>http://insar.confex.com/imfar/2015/webprogram/Paper20033.html</a:t>
            </a:r>
            <a:r>
              <a:rPr lang="en-US" sz="1200" dirty="0"/>
              <a:t>  </a:t>
            </a:r>
            <a:r>
              <a:rPr lang="en-US" dirty="0"/>
              <a:t> </a:t>
            </a:r>
            <a:endParaRPr lang="en-US" sz="1200" dirty="0"/>
          </a:p>
        </p:txBody>
      </p:sp>
    </p:spTree>
    <p:extLst>
      <p:ext uri="{BB962C8B-B14F-4D97-AF65-F5344CB8AC3E}">
        <p14:creationId xmlns:p14="http://schemas.microsoft.com/office/powerpoint/2010/main" val="3881365739"/>
      </p:ext>
    </p:extLst>
  </p:cSld>
  <p:clrMapOvr>
    <a:masterClrMapping/>
  </p:clrMapOvr>
  <p:transition advTm="20313"/>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72035" y="194796"/>
            <a:ext cx="10515600" cy="1325563"/>
          </a:xfrm>
        </p:spPr>
        <p:txBody>
          <a:bodyPr/>
          <a:lstStyle/>
          <a:p>
            <a:pPr eaLnBrk="1" hangingPunct="1"/>
            <a:r>
              <a:rPr lang="en-US" altLang="en-US" dirty="0"/>
              <a:t>Housing strategies should reflect a vision</a:t>
            </a:r>
          </a:p>
        </p:txBody>
      </p:sp>
      <p:sp>
        <p:nvSpPr>
          <p:cNvPr id="29701" name="Rectangle 3"/>
          <p:cNvSpPr>
            <a:spLocks noGrp="1" noChangeArrowheads="1"/>
          </p:cNvSpPr>
          <p:nvPr>
            <p:ph idx="1"/>
          </p:nvPr>
        </p:nvSpPr>
        <p:spPr>
          <a:xfrm>
            <a:off x="372035" y="1520359"/>
            <a:ext cx="11447930" cy="4649787"/>
          </a:xfrm>
        </p:spPr>
        <p:txBody>
          <a:bodyPr>
            <a:normAutofit lnSpcReduction="10000"/>
          </a:bodyPr>
          <a:lstStyle/>
          <a:p>
            <a:pPr eaLnBrk="1" hangingPunct="1">
              <a:lnSpc>
                <a:spcPct val="90000"/>
              </a:lnSpc>
              <a:spcAft>
                <a:spcPts val="600"/>
              </a:spcAft>
            </a:pPr>
            <a:r>
              <a:rPr lang="en-US" altLang="en-US" sz="3600" dirty="0"/>
              <a:t>Person-centered planning</a:t>
            </a:r>
          </a:p>
          <a:p>
            <a:pPr lvl="1" eaLnBrk="1" hangingPunct="1">
              <a:lnSpc>
                <a:spcPct val="90000"/>
              </a:lnSpc>
              <a:spcAft>
                <a:spcPts val="600"/>
              </a:spcAft>
            </a:pPr>
            <a:r>
              <a:rPr lang="en-US" altLang="en-US" sz="3200" dirty="0"/>
              <a:t>Method for your family member to plan a future</a:t>
            </a:r>
          </a:p>
          <a:p>
            <a:pPr lvl="1" eaLnBrk="1" hangingPunct="1">
              <a:lnSpc>
                <a:spcPct val="90000"/>
              </a:lnSpc>
              <a:spcAft>
                <a:spcPts val="600"/>
              </a:spcAft>
            </a:pPr>
            <a:r>
              <a:rPr lang="en-US" altLang="en-US" sz="3200" dirty="0"/>
              <a:t>Relies on circles of support to carry out plans </a:t>
            </a:r>
          </a:p>
          <a:p>
            <a:pPr eaLnBrk="1" hangingPunct="1">
              <a:lnSpc>
                <a:spcPct val="90000"/>
              </a:lnSpc>
              <a:spcAft>
                <a:spcPts val="600"/>
              </a:spcAft>
            </a:pPr>
            <a:r>
              <a:rPr lang="en-US" altLang="en-US" sz="3600" dirty="0"/>
              <a:t>Letter of intent</a:t>
            </a:r>
          </a:p>
          <a:p>
            <a:pPr lvl="1" eaLnBrk="1" hangingPunct="1">
              <a:lnSpc>
                <a:spcPct val="90000"/>
              </a:lnSpc>
              <a:spcAft>
                <a:spcPts val="600"/>
              </a:spcAft>
            </a:pPr>
            <a:r>
              <a:rPr lang="en-US" altLang="en-US" sz="3200" dirty="0"/>
              <a:t>Statement by parents/guardians of intent for the person’s future</a:t>
            </a:r>
          </a:p>
          <a:p>
            <a:pPr lvl="2" eaLnBrk="1" hangingPunct="1">
              <a:lnSpc>
                <a:spcPct val="90000"/>
              </a:lnSpc>
              <a:spcAft>
                <a:spcPts val="600"/>
              </a:spcAft>
            </a:pPr>
            <a:r>
              <a:rPr lang="en-US" altLang="en-US" sz="2800" dirty="0"/>
              <a:t>Nitty-gritty information (doctors, medications, medical history, location of life insurance policy, will, etc.)</a:t>
            </a:r>
          </a:p>
          <a:p>
            <a:pPr lvl="2" eaLnBrk="1" hangingPunct="1">
              <a:lnSpc>
                <a:spcPct val="90000"/>
              </a:lnSpc>
              <a:spcAft>
                <a:spcPts val="600"/>
              </a:spcAft>
            </a:pPr>
            <a:r>
              <a:rPr lang="en-US" altLang="en-US" sz="2800" dirty="0"/>
              <a:t>family member’s likes, dislikes, favorite places/activities/videos, etc.</a:t>
            </a:r>
          </a:p>
          <a:p>
            <a:pPr lvl="1" eaLnBrk="1" hangingPunct="1">
              <a:lnSpc>
                <a:spcPct val="90000"/>
              </a:lnSpc>
            </a:pPr>
            <a:endParaRPr lang="en-US" altLang="en-US" dirty="0"/>
          </a:p>
        </p:txBody>
      </p:sp>
      <p:sp>
        <p:nvSpPr>
          <p:cNvPr id="29698" name="Footer Placeholder 4"/>
          <p:cNvSpPr>
            <a:spLocks noGrp="1"/>
          </p:cNvSpPr>
          <p:nvPr>
            <p:ph type="ftr" sz="quarter" idx="11"/>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200" dirty="0">
                <a:solidFill>
                  <a:srgbClr val="000000"/>
                </a:solidFill>
                <a:hlinkClick r:id="rId3"/>
              </a:rPr>
              <a:t>www.autismhousingpathways.org</a:t>
            </a:r>
            <a:r>
              <a:rPr lang="en-US" altLang="en-US" sz="1200" dirty="0">
                <a:solidFill>
                  <a:srgbClr val="000000"/>
                </a:solidFill>
              </a:rPr>
              <a:t> </a:t>
            </a:r>
          </a:p>
        </p:txBody>
      </p:sp>
      <p:sp>
        <p:nvSpPr>
          <p:cNvPr id="29699" name="Slide Number Placeholder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0F9229E4-AC79-4718-94AD-7B39555B7415}" type="slidenum">
              <a:rPr lang="en-US" altLang="en-US" sz="1200">
                <a:solidFill>
                  <a:srgbClr val="000000"/>
                </a:solidFill>
              </a:rPr>
              <a:pPr>
                <a:spcBef>
                  <a:spcPct val="0"/>
                </a:spcBef>
                <a:buClrTx/>
                <a:buSzTx/>
                <a:buFontTx/>
                <a:buNone/>
              </a:pPr>
              <a:t>24</a:t>
            </a:fld>
            <a:endParaRPr lang="en-US" altLang="en-US" sz="1200">
              <a:solidFill>
                <a:srgbClr val="000000"/>
              </a:solidFill>
            </a:endParaRPr>
          </a:p>
        </p:txBody>
      </p:sp>
    </p:spTree>
    <p:extLst>
      <p:ext uri="{BB962C8B-B14F-4D97-AF65-F5344CB8AC3E}">
        <p14:creationId xmlns:p14="http://schemas.microsoft.com/office/powerpoint/2010/main" val="2799318251"/>
      </p:ext>
    </p:extLst>
  </p:cSld>
  <p:clrMapOvr>
    <a:masterClrMapping/>
  </p:clrMapOvr>
  <p:transition advTm="20454"/>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264459" y="1"/>
            <a:ext cx="10515600" cy="838200"/>
          </a:xfrm>
        </p:spPr>
        <p:txBody>
          <a:bodyPr>
            <a:normAutofit/>
          </a:bodyPr>
          <a:lstStyle/>
          <a:p>
            <a:pPr eaLnBrk="1" hangingPunct="1"/>
            <a:r>
              <a:rPr lang="en-US" altLang="en-US" sz="3800" dirty="0"/>
              <a:t>Where do I go from here?</a:t>
            </a:r>
          </a:p>
        </p:txBody>
      </p:sp>
      <p:sp>
        <p:nvSpPr>
          <p:cNvPr id="15365" name="Rectangle 3"/>
          <p:cNvSpPr>
            <a:spLocks noGrp="1" noChangeArrowheads="1"/>
          </p:cNvSpPr>
          <p:nvPr>
            <p:ph idx="1"/>
          </p:nvPr>
        </p:nvSpPr>
        <p:spPr>
          <a:xfrm>
            <a:off x="264459" y="838201"/>
            <a:ext cx="11663082" cy="5518149"/>
          </a:xfrm>
        </p:spPr>
        <p:txBody>
          <a:bodyPr>
            <a:normAutofit lnSpcReduction="10000"/>
          </a:bodyPr>
          <a:lstStyle/>
          <a:p>
            <a:pPr eaLnBrk="1" hangingPunct="1"/>
            <a:r>
              <a:rPr lang="en-US" altLang="en-US" sz="2200" dirty="0"/>
              <a:t>Work through the Turning 18 checklist:</a:t>
            </a:r>
            <a:r>
              <a:rPr lang="en-US" altLang="en-US" sz="1900" dirty="0"/>
              <a:t> </a:t>
            </a:r>
            <a:r>
              <a:rPr lang="en-US" altLang="en-US" sz="2200" dirty="0">
                <a:hlinkClick r:id="rId3"/>
              </a:rPr>
              <a:t>https://autismhousingpathways.org/turning-18-checklist/</a:t>
            </a:r>
            <a:r>
              <a:rPr lang="en-US" altLang="en-US" sz="2200" dirty="0"/>
              <a:t>    </a:t>
            </a:r>
          </a:p>
          <a:p>
            <a:pPr marL="228600" lvl="1"/>
            <a:r>
              <a:rPr lang="en-US" altLang="en-US" sz="2200" dirty="0"/>
              <a:t>Sign up for Section 8! Visit </a:t>
            </a:r>
            <a:r>
              <a:rPr lang="en-US" altLang="en-US" sz="2200" dirty="0">
                <a:hlinkClick r:id="rId4"/>
              </a:rPr>
              <a:t>www.18section8.org</a:t>
            </a:r>
            <a:r>
              <a:rPr lang="en-US" altLang="en-US" sz="2200" dirty="0"/>
              <a:t> or sign-up for an AHP Sec. 8 clinic</a:t>
            </a:r>
          </a:p>
          <a:p>
            <a:pPr eaLnBrk="1" hangingPunct="1"/>
            <a:r>
              <a:rPr lang="en-US" altLang="en-US" sz="2200" dirty="0"/>
              <a:t>Use “My Benefits Generator” to figure out the MassHealth supports for which your family member might be eligible: </a:t>
            </a:r>
            <a:r>
              <a:rPr lang="en-US" altLang="en-US" sz="2200" dirty="0">
                <a:hlinkClick r:id="rId5"/>
              </a:rPr>
              <a:t>http://mbg.neindex.org</a:t>
            </a:r>
            <a:r>
              <a:rPr lang="en-US" altLang="en-US" sz="2200" dirty="0"/>
              <a:t>.* </a:t>
            </a:r>
          </a:p>
          <a:p>
            <a:pPr eaLnBrk="1" hangingPunct="1"/>
            <a:r>
              <a:rPr lang="en-US" altLang="en-US" sz="2200" dirty="0"/>
              <a:t>Develop a savings strategy</a:t>
            </a:r>
          </a:p>
          <a:p>
            <a:pPr eaLnBrk="1" hangingPunct="1"/>
            <a:r>
              <a:rPr lang="en-US" altLang="en-US" sz="2200" dirty="0"/>
              <a:t>Pursue options to improve your family member’s living skills</a:t>
            </a:r>
          </a:p>
          <a:p>
            <a:pPr eaLnBrk="1" hangingPunct="1"/>
            <a:r>
              <a:rPr lang="en-US" altLang="en-US" sz="2200" dirty="0"/>
              <a:t>Additional resources:</a:t>
            </a:r>
          </a:p>
          <a:p>
            <a:pPr marL="466725" lvl="1" indent="-179388"/>
            <a:r>
              <a:rPr lang="en-US" altLang="en-US" sz="1800" dirty="0"/>
              <a:t>An infographic of housing models, with funding streams:  </a:t>
            </a:r>
          </a:p>
          <a:p>
            <a:pPr marL="285750" lvl="1" indent="180975">
              <a:buNone/>
            </a:pPr>
            <a:r>
              <a:rPr lang="en-US" altLang="en-US" sz="1800" dirty="0">
                <a:hlinkClick r:id="rId6"/>
              </a:rPr>
              <a:t>http://autismhousingpathways.org/wp-content/uploads/2016/05/infographic3.pdf</a:t>
            </a:r>
            <a:r>
              <a:rPr lang="en-US" altLang="en-US" sz="1800" dirty="0"/>
              <a:t>   </a:t>
            </a:r>
          </a:p>
          <a:p>
            <a:pPr marL="466725" lvl="1" indent="-179388"/>
            <a:r>
              <a:rPr lang="en-US" altLang="en-US" sz="1800" dirty="0"/>
              <a:t>A handy “cheat sheet” for today’s presentation: </a:t>
            </a:r>
          </a:p>
          <a:p>
            <a:pPr marL="285750" lvl="1" indent="180975">
              <a:buNone/>
            </a:pPr>
            <a:r>
              <a:rPr lang="en-US" altLang="en-US" sz="1800" dirty="0">
                <a:hlinkClick r:id="rId7"/>
              </a:rPr>
              <a:t>http://autismhousingpathways.org/housing-in-a-months-worth-of-tweets/</a:t>
            </a:r>
            <a:r>
              <a:rPr lang="en-US" altLang="en-US" sz="1800" dirty="0"/>
              <a:t> </a:t>
            </a:r>
          </a:p>
          <a:p>
            <a:pPr eaLnBrk="1" hangingPunct="1"/>
            <a:r>
              <a:rPr lang="en-US" altLang="en-US" sz="2200" dirty="0"/>
              <a:t>When you’re ready to develop a housing strategy:</a:t>
            </a:r>
          </a:p>
          <a:p>
            <a:pPr lvl="1" eaLnBrk="1" hangingPunct="1"/>
            <a:r>
              <a:rPr lang="en-US" altLang="en-US" sz="2200" dirty="0"/>
              <a:t>Participate in our five-part virtual housing workshop, “Learning about housing”</a:t>
            </a:r>
          </a:p>
          <a:p>
            <a:pPr lvl="1"/>
            <a:r>
              <a:rPr lang="en-US" altLang="en-US" sz="2200" dirty="0"/>
              <a:t>Have your family member complete a housing workbook:     </a:t>
            </a:r>
          </a:p>
          <a:p>
            <a:pPr lvl="2"/>
            <a:r>
              <a:rPr lang="en-US" altLang="en-US" sz="1800" dirty="0">
                <a:hlinkClick r:id="rId8"/>
              </a:rPr>
              <a:t>http://autismhousingpathways.net/autism-housing-pathways-issues-housing-workbooks/</a:t>
            </a:r>
            <a:r>
              <a:rPr lang="en-US" altLang="en-US" sz="1800" dirty="0"/>
              <a:t>  </a:t>
            </a:r>
          </a:p>
          <a:p>
            <a:pPr lvl="1" eaLnBrk="1" hangingPunct="1"/>
            <a:r>
              <a:rPr lang="en-US" altLang="en-US" sz="2200" dirty="0"/>
              <a:t>Consider person-centered planning </a:t>
            </a:r>
            <a:endParaRPr lang="en-US" altLang="en-US" dirty="0"/>
          </a:p>
          <a:p>
            <a:pPr eaLnBrk="1" hangingPunct="1"/>
            <a:endParaRPr lang="en-US" altLang="en-US" dirty="0"/>
          </a:p>
        </p:txBody>
      </p:sp>
      <p:sp>
        <p:nvSpPr>
          <p:cNvPr id="15362" name="Footer Placeholder 4"/>
          <p:cNvSpPr>
            <a:spLocks noGrp="1"/>
          </p:cNvSpPr>
          <p:nvPr>
            <p:ph type="ftr" sz="quarter" idx="11"/>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200" dirty="0">
                <a:solidFill>
                  <a:srgbClr val="000000"/>
                </a:solidFill>
                <a:hlinkClick r:id="rId9"/>
              </a:rPr>
              <a:t>www.autismhousingpathways.org</a:t>
            </a:r>
            <a:r>
              <a:rPr lang="en-US" altLang="en-US" sz="1200" dirty="0">
                <a:solidFill>
                  <a:srgbClr val="000000"/>
                </a:solidFill>
              </a:rPr>
              <a:t>  </a:t>
            </a:r>
          </a:p>
        </p:txBody>
      </p:sp>
      <p:sp>
        <p:nvSpPr>
          <p:cNvPr id="15363" name="Slide Number Placeholder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D95EA6A2-3AC6-4B42-8016-AD3DB32546E5}" type="slidenum">
              <a:rPr lang="en-US" altLang="en-US" sz="1200">
                <a:solidFill>
                  <a:srgbClr val="000000"/>
                </a:solidFill>
              </a:rPr>
              <a:pPr>
                <a:spcBef>
                  <a:spcPct val="0"/>
                </a:spcBef>
                <a:buClrTx/>
                <a:buSzTx/>
                <a:buFontTx/>
                <a:buNone/>
              </a:pPr>
              <a:t>25</a:t>
            </a:fld>
            <a:endParaRPr lang="en-US" altLang="en-US" sz="1200" dirty="0">
              <a:solidFill>
                <a:srgbClr val="000000"/>
              </a:solidFill>
            </a:endParaRPr>
          </a:p>
        </p:txBody>
      </p:sp>
      <p:sp>
        <p:nvSpPr>
          <p:cNvPr id="2" name="TextBox 1">
            <a:extLst>
              <a:ext uri="{FF2B5EF4-FFF2-40B4-BE49-F238E27FC236}">
                <a16:creationId xmlns:a16="http://schemas.microsoft.com/office/drawing/2014/main" id="{AF876B5F-7FD1-46AC-9396-6B80FF9F853C}"/>
              </a:ext>
            </a:extLst>
          </p:cNvPr>
          <p:cNvSpPr txBox="1"/>
          <p:nvPr/>
        </p:nvSpPr>
        <p:spPr>
          <a:xfrm>
            <a:off x="264459" y="6077247"/>
            <a:ext cx="11851341" cy="307777"/>
          </a:xfrm>
          <a:prstGeom prst="rect">
            <a:avLst/>
          </a:prstGeom>
          <a:noFill/>
        </p:spPr>
        <p:txBody>
          <a:bodyPr wrap="square" rtlCol="0">
            <a:spAutoFit/>
          </a:bodyPr>
          <a:lstStyle/>
          <a:p>
            <a:r>
              <a:rPr lang="en-US" sz="1400" dirty="0"/>
              <a:t>When dollar amounts are requested use either 133% or 300% FPL listed at: </a:t>
            </a:r>
            <a:r>
              <a:rPr lang="en-US" sz="1400" dirty="0">
                <a:hlinkClick r:id="rId10"/>
              </a:rPr>
              <a:t>https://tinyurl.com/y4utylpa</a:t>
            </a:r>
            <a:r>
              <a:rPr lang="en-US" sz="1400" dirty="0"/>
              <a:t>  </a:t>
            </a:r>
          </a:p>
        </p:txBody>
      </p:sp>
    </p:spTree>
    <p:extLst>
      <p:ext uri="{BB962C8B-B14F-4D97-AF65-F5344CB8AC3E}">
        <p14:creationId xmlns:p14="http://schemas.microsoft.com/office/powerpoint/2010/main" val="3036075261"/>
      </p:ext>
    </p:extLst>
  </p:cSld>
  <p:clrMapOvr>
    <a:masterClrMapping/>
  </p:clrMapOvr>
  <p:transition advTm="10547"/>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2"/>
          <p:cNvSpPr>
            <a:spLocks noGrp="1"/>
          </p:cNvSpPr>
          <p:nvPr>
            <p:ph type="ftr" sz="quarter" idx="11"/>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200" dirty="0">
                <a:solidFill>
                  <a:srgbClr val="000000"/>
                </a:solidFill>
                <a:hlinkClick r:id="rId2"/>
              </a:rPr>
              <a:t>www.autismhousingpathways.org</a:t>
            </a:r>
            <a:r>
              <a:rPr lang="en-US" altLang="en-US" sz="1200" dirty="0">
                <a:solidFill>
                  <a:srgbClr val="000000"/>
                </a:solidFill>
              </a:rPr>
              <a:t> </a:t>
            </a:r>
          </a:p>
        </p:txBody>
      </p:sp>
      <p:sp>
        <p:nvSpPr>
          <p:cNvPr id="37891" name="Slide Number Placeholder 3"/>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932194B1-268E-4345-9E55-493634CE9A68}" type="slidenum">
              <a:rPr lang="en-US" altLang="en-US" sz="1200">
                <a:solidFill>
                  <a:srgbClr val="000000"/>
                </a:solidFill>
              </a:rPr>
              <a:pPr>
                <a:spcBef>
                  <a:spcPct val="0"/>
                </a:spcBef>
                <a:buClrTx/>
                <a:buSzTx/>
                <a:buFontTx/>
                <a:buNone/>
              </a:pPr>
              <a:t>26</a:t>
            </a:fld>
            <a:endParaRPr lang="en-US" altLang="en-US" sz="1200" dirty="0">
              <a:solidFill>
                <a:srgbClr val="000000"/>
              </a:solidFill>
            </a:endParaRPr>
          </a:p>
        </p:txBody>
      </p:sp>
      <p:sp>
        <p:nvSpPr>
          <p:cNvPr id="37893" name="Rectangle 3"/>
          <p:cNvSpPr>
            <a:spLocks noChangeArrowheads="1"/>
          </p:cNvSpPr>
          <p:nvPr/>
        </p:nvSpPr>
        <p:spPr bwMode="auto">
          <a:xfrm>
            <a:off x="555007" y="136525"/>
            <a:ext cx="8286071"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fontAlgn="base">
              <a:spcBef>
                <a:spcPct val="0"/>
              </a:spcBef>
              <a:spcAft>
                <a:spcPct val="0"/>
              </a:spcAft>
              <a:buClrTx/>
              <a:buSzTx/>
              <a:buFontTx/>
              <a:buNone/>
            </a:pPr>
            <a:r>
              <a:rPr lang="en-GB" altLang="en-US" sz="1800" b="1" dirty="0">
                <a:latin typeface="Arial" panose="020B0604020202020204" pitchFamily="34" charset="0"/>
              </a:rPr>
              <a:t>AUTISM HOUSING PATHWAYS, INC.  AND AUTHOR DISCLAIMER</a:t>
            </a:r>
            <a:endParaRPr lang="en-US" altLang="en-US" sz="1800" b="1" dirty="0">
              <a:latin typeface="Arial" panose="020B0604020202020204" pitchFamily="34" charset="0"/>
            </a:endParaRPr>
          </a:p>
        </p:txBody>
      </p:sp>
      <p:sp>
        <p:nvSpPr>
          <p:cNvPr id="2" name="TextBox 1">
            <a:extLst>
              <a:ext uri="{FF2B5EF4-FFF2-40B4-BE49-F238E27FC236}">
                <a16:creationId xmlns:a16="http://schemas.microsoft.com/office/drawing/2014/main" id="{DC129CCF-1046-4D2A-9CC4-066E9B5DA295}"/>
              </a:ext>
            </a:extLst>
          </p:cNvPr>
          <p:cNvSpPr txBox="1"/>
          <p:nvPr/>
        </p:nvSpPr>
        <p:spPr>
          <a:xfrm>
            <a:off x="654627" y="810491"/>
            <a:ext cx="10577946" cy="5324535"/>
          </a:xfrm>
          <a:prstGeom prst="rect">
            <a:avLst/>
          </a:prstGeom>
          <a:noFill/>
        </p:spPr>
        <p:txBody>
          <a:bodyPr wrap="square" rtlCol="0">
            <a:spAutoFit/>
          </a:bodyPr>
          <a:lstStyle/>
          <a:p>
            <a:pPr lvl="0" fontAlgn="base">
              <a:spcBef>
                <a:spcPct val="0"/>
              </a:spcBef>
              <a:spcAft>
                <a:spcPct val="0"/>
              </a:spcAft>
            </a:pPr>
            <a:r>
              <a:rPr lang="en-GB" altLang="en-US" sz="1000" b="1" dirty="0">
                <a:solidFill>
                  <a:prstClr val="black"/>
                </a:solidFill>
              </a:rPr>
              <a:t>No warranties</a:t>
            </a:r>
            <a:br>
              <a:rPr lang="en-GB" altLang="en-US" sz="1000" dirty="0">
                <a:solidFill>
                  <a:prstClr val="black"/>
                </a:solidFill>
              </a:rPr>
            </a:br>
            <a:r>
              <a:rPr lang="en-GB" altLang="en-US" sz="1000" dirty="0">
                <a:solidFill>
                  <a:prstClr val="black"/>
                </a:solidFill>
              </a:rPr>
              <a:t>This document is provided “as is” without any representations or warranties, express or implied.  Autism Housing Pathways, Inc. and/or the author make no representations or warranties in relation to this document or the information and materials provided in this document.  </a:t>
            </a:r>
            <a:br>
              <a:rPr lang="en-GB" altLang="en-US" sz="1000" dirty="0">
                <a:solidFill>
                  <a:prstClr val="black"/>
                </a:solidFill>
              </a:rPr>
            </a:br>
            <a:r>
              <a:rPr lang="en-GB" altLang="en-US" sz="1000" dirty="0">
                <a:solidFill>
                  <a:prstClr val="black"/>
                </a:solidFill>
              </a:rPr>
              <a:t>Without prejudice to the generality of the foregoing paragraph, Autism Housing Pathways, Inc. and/or the author do not warrant that:</a:t>
            </a:r>
            <a:br>
              <a:rPr lang="en-GB" altLang="en-US" sz="1000" dirty="0">
                <a:solidFill>
                  <a:prstClr val="black"/>
                </a:solidFill>
              </a:rPr>
            </a:br>
            <a:r>
              <a:rPr lang="en-GB" altLang="en-US" sz="1000" dirty="0">
                <a:solidFill>
                  <a:prstClr val="black"/>
                </a:solidFill>
              </a:rPr>
              <a:t>the information in this document is complete, true, accurate or non-misleading.</a:t>
            </a:r>
            <a:br>
              <a:rPr lang="en-GB" altLang="en-US" sz="1000" dirty="0">
                <a:solidFill>
                  <a:prstClr val="black"/>
                </a:solidFill>
              </a:rPr>
            </a:br>
            <a:r>
              <a:rPr lang="en-GB" altLang="en-US" sz="1000" dirty="0">
                <a:solidFill>
                  <a:prstClr val="black"/>
                </a:solidFill>
              </a:rPr>
              <a:t>Nothing in this document constitutes, or is meant to constitute, advice of any kind.  If you require advice in relation to any legal or financial  matter you should consult an appropriate professional.</a:t>
            </a:r>
            <a:br>
              <a:rPr lang="en-GB" altLang="en-US" sz="1000" b="1" dirty="0">
                <a:solidFill>
                  <a:prstClr val="black"/>
                </a:solidFill>
              </a:rPr>
            </a:br>
            <a:br>
              <a:rPr lang="en-GB" altLang="en-US" sz="1000" b="1" dirty="0">
                <a:solidFill>
                  <a:prstClr val="black"/>
                </a:solidFill>
              </a:rPr>
            </a:br>
            <a:r>
              <a:rPr lang="en-GB" altLang="en-US" sz="1000" b="1" dirty="0">
                <a:solidFill>
                  <a:prstClr val="black"/>
                </a:solidFill>
              </a:rPr>
              <a:t>Limitations of liability</a:t>
            </a:r>
            <a:br>
              <a:rPr lang="en-GB" altLang="en-US" sz="1000" dirty="0">
                <a:solidFill>
                  <a:prstClr val="black"/>
                </a:solidFill>
              </a:rPr>
            </a:br>
            <a:r>
              <a:rPr lang="en-GB" altLang="en-US" sz="1000" dirty="0">
                <a:solidFill>
                  <a:prstClr val="black"/>
                </a:solidFill>
              </a:rPr>
              <a:t>Autism Housing Pathways, Inc. and/or the author will not be liable to you (whether under the law of contact, the law of torts or otherwise) in relation to the contents of, or use of, or otherwise in connection with, this document:</a:t>
            </a:r>
            <a:br>
              <a:rPr lang="en-GB" altLang="en-US" sz="1000" dirty="0">
                <a:solidFill>
                  <a:prstClr val="black"/>
                </a:solidFill>
              </a:rPr>
            </a:br>
            <a:r>
              <a:rPr lang="en-GB" altLang="en-US" sz="1000" dirty="0">
                <a:solidFill>
                  <a:prstClr val="black"/>
                </a:solidFill>
              </a:rPr>
              <a:t>for any direct loss;</a:t>
            </a:r>
            <a:br>
              <a:rPr lang="en-GB" altLang="en-US" sz="1000" dirty="0">
                <a:solidFill>
                  <a:prstClr val="black"/>
                </a:solidFill>
              </a:rPr>
            </a:br>
            <a:r>
              <a:rPr lang="en-GB" altLang="en-US" sz="1000" dirty="0">
                <a:solidFill>
                  <a:prstClr val="black"/>
                </a:solidFill>
              </a:rPr>
              <a:t>for any indirect, special or consequential loss; or</a:t>
            </a:r>
            <a:br>
              <a:rPr lang="en-GB" altLang="en-US" sz="1000" dirty="0">
                <a:solidFill>
                  <a:prstClr val="black"/>
                </a:solidFill>
              </a:rPr>
            </a:br>
            <a:r>
              <a:rPr lang="en-GB" altLang="en-US" sz="1000" dirty="0">
                <a:solidFill>
                  <a:prstClr val="black"/>
                </a:solidFill>
              </a:rPr>
              <a:t>for any business losses, loss of revenue, income, profits or anticipated savings, loss of contracts or business relationships, loss of reputation or goodwill, or loss or corruption of information or data.</a:t>
            </a:r>
            <a:br>
              <a:rPr lang="en-GB" altLang="en-US" sz="1000" dirty="0">
                <a:solidFill>
                  <a:prstClr val="black"/>
                </a:solidFill>
              </a:rPr>
            </a:br>
            <a:r>
              <a:rPr lang="en-GB" altLang="en-US" sz="1000" dirty="0">
                <a:solidFill>
                  <a:prstClr val="black"/>
                </a:solidFill>
              </a:rPr>
              <a:t>These limitations of liability apply even if Autism Housing Pathways, Inc. and/or the author have been expressly advised of the potential loss.</a:t>
            </a:r>
            <a:br>
              <a:rPr lang="en-GB" altLang="en-US" sz="1000" b="1" dirty="0">
                <a:solidFill>
                  <a:prstClr val="black"/>
                </a:solidFill>
              </a:rPr>
            </a:br>
            <a:br>
              <a:rPr lang="en-GB" altLang="en-US" sz="1000" b="1" dirty="0">
                <a:solidFill>
                  <a:prstClr val="black"/>
                </a:solidFill>
              </a:rPr>
            </a:br>
            <a:r>
              <a:rPr lang="en-GB" altLang="en-US" sz="1000" b="1" dirty="0">
                <a:solidFill>
                  <a:prstClr val="black"/>
                </a:solidFill>
              </a:rPr>
              <a:t>Exceptions</a:t>
            </a:r>
            <a:br>
              <a:rPr lang="en-GB" altLang="en-US" sz="1000" dirty="0">
                <a:solidFill>
                  <a:prstClr val="black"/>
                </a:solidFill>
              </a:rPr>
            </a:br>
            <a:r>
              <a:rPr lang="en-GB" altLang="en-US" sz="1000" dirty="0">
                <a:solidFill>
                  <a:prstClr val="black"/>
                </a:solidFill>
              </a:rPr>
              <a:t>Nothing in this document disclaimer will exclude or limit any warranty implied by law that it would be unlawful to exclude or limit. </a:t>
            </a:r>
            <a:br>
              <a:rPr lang="en-GB" altLang="en-US" sz="1000" dirty="0">
                <a:solidFill>
                  <a:prstClr val="black"/>
                </a:solidFill>
              </a:rPr>
            </a:br>
            <a:br>
              <a:rPr lang="en-GB" altLang="en-US" sz="1000" b="1" dirty="0">
                <a:solidFill>
                  <a:prstClr val="black"/>
                </a:solidFill>
              </a:rPr>
            </a:br>
            <a:r>
              <a:rPr lang="en-GB" altLang="en-US" sz="1000" b="1" dirty="0">
                <a:solidFill>
                  <a:prstClr val="black"/>
                </a:solidFill>
              </a:rPr>
              <a:t>Reasonableness</a:t>
            </a:r>
            <a:br>
              <a:rPr lang="en-GB" altLang="en-US" sz="1000" dirty="0">
                <a:solidFill>
                  <a:prstClr val="black"/>
                </a:solidFill>
              </a:rPr>
            </a:br>
            <a:r>
              <a:rPr lang="en-GB" altLang="en-US" sz="1000" dirty="0">
                <a:solidFill>
                  <a:prstClr val="black"/>
                </a:solidFill>
              </a:rPr>
              <a:t>By using this document, you agree that the exclusions and limitations of liability set out in this document disclaimer are reasonable.  </a:t>
            </a:r>
            <a:br>
              <a:rPr lang="en-GB" altLang="en-US" sz="1000" dirty="0">
                <a:solidFill>
                  <a:prstClr val="black"/>
                </a:solidFill>
              </a:rPr>
            </a:br>
            <a:r>
              <a:rPr lang="en-GB" altLang="en-US" sz="1000" dirty="0">
                <a:solidFill>
                  <a:prstClr val="black"/>
                </a:solidFill>
              </a:rPr>
              <a:t>If you do not think they are reasonable, you must not use this document.</a:t>
            </a:r>
            <a:br>
              <a:rPr lang="en-GB" altLang="en-US" sz="1000" b="1" dirty="0">
                <a:solidFill>
                  <a:prstClr val="black"/>
                </a:solidFill>
              </a:rPr>
            </a:br>
            <a:br>
              <a:rPr lang="en-GB" altLang="en-US" sz="1000" b="1" dirty="0">
                <a:solidFill>
                  <a:prstClr val="black"/>
                </a:solidFill>
              </a:rPr>
            </a:br>
            <a:br>
              <a:rPr lang="en-GB" altLang="en-US" sz="1000" b="1" dirty="0">
                <a:solidFill>
                  <a:prstClr val="black"/>
                </a:solidFill>
              </a:rPr>
            </a:br>
            <a:r>
              <a:rPr lang="en-GB" altLang="en-US" sz="1000" b="1" dirty="0">
                <a:solidFill>
                  <a:prstClr val="black"/>
                </a:solidFill>
              </a:rPr>
              <a:t>Other parties</a:t>
            </a:r>
            <a:br>
              <a:rPr lang="en-GB" altLang="en-US" sz="1000" dirty="0">
                <a:solidFill>
                  <a:prstClr val="black"/>
                </a:solidFill>
              </a:rPr>
            </a:br>
            <a:r>
              <a:rPr lang="en-GB" altLang="en-US" sz="1000" dirty="0">
                <a:solidFill>
                  <a:prstClr val="black"/>
                </a:solidFill>
              </a:rPr>
              <a:t>You accept that Autism Housing Pathways, Inc. has an interest in limiting the personal liability of its officers and employees.  You agree that you will not bring any claim personally against Autism Housing Pathways, Inc.’s officers, directors, employees or members in respect of any losses you suffer in connection with the document.</a:t>
            </a:r>
            <a:br>
              <a:rPr lang="en-GB" altLang="en-US" sz="1000" dirty="0">
                <a:solidFill>
                  <a:prstClr val="black"/>
                </a:solidFill>
              </a:rPr>
            </a:br>
            <a:r>
              <a:rPr lang="en-GB" altLang="en-US" sz="1000" dirty="0">
                <a:solidFill>
                  <a:prstClr val="black"/>
                </a:solidFill>
              </a:rPr>
              <a:t>Without prejudice to the foregoing paragraph you agree that the limitations of warranties and liability set out in this document disclaimer will protect Autism Housing Pathways, Inc.’s officers, employees, agents, subsidiaries, successors, assigns and sub-contractors as well as Autism Housing Pathways, Inc. and the author. </a:t>
            </a:r>
            <a:br>
              <a:rPr lang="en-GB" altLang="en-US" sz="1000" b="1" dirty="0">
                <a:solidFill>
                  <a:prstClr val="black"/>
                </a:solidFill>
              </a:rPr>
            </a:br>
            <a:br>
              <a:rPr lang="en-GB" altLang="en-US" sz="1000" b="1" dirty="0">
                <a:solidFill>
                  <a:prstClr val="black"/>
                </a:solidFill>
              </a:rPr>
            </a:br>
            <a:r>
              <a:rPr lang="en-GB" altLang="en-US" sz="1000" b="1" dirty="0">
                <a:solidFill>
                  <a:prstClr val="black"/>
                </a:solidFill>
              </a:rPr>
              <a:t>Unenforceable provisions</a:t>
            </a:r>
            <a:br>
              <a:rPr lang="en-GB" altLang="en-US" sz="1000" dirty="0">
                <a:solidFill>
                  <a:prstClr val="black"/>
                </a:solidFill>
              </a:rPr>
            </a:br>
            <a:r>
              <a:rPr lang="en-GB" altLang="en-US" sz="1000" dirty="0">
                <a:solidFill>
                  <a:prstClr val="black"/>
                </a:solidFill>
              </a:rPr>
              <a:t>If any provision of this document disclaimer is, or is found to be, unenforceable under applicable law, that will not affect the enforceability of the other provisions of this document disclaimer.</a:t>
            </a:r>
            <a:br>
              <a:rPr lang="en-GB" altLang="en-US" sz="1000" b="1" dirty="0">
                <a:solidFill>
                  <a:prstClr val="black"/>
                </a:solidFill>
              </a:rPr>
            </a:br>
            <a:br>
              <a:rPr lang="en-GB" altLang="en-US" sz="1000" b="1" dirty="0">
                <a:solidFill>
                  <a:prstClr val="black"/>
                </a:solidFill>
              </a:rPr>
            </a:br>
            <a:r>
              <a:rPr lang="en-GB" altLang="en-US" sz="1000" b="1" dirty="0">
                <a:solidFill>
                  <a:prstClr val="black"/>
                </a:solidFill>
              </a:rPr>
              <a:t>This document disclaimer</a:t>
            </a:r>
            <a:br>
              <a:rPr lang="en-GB" altLang="en-US" sz="1000" dirty="0">
                <a:solidFill>
                  <a:prstClr val="black"/>
                </a:solidFill>
              </a:rPr>
            </a:br>
            <a:r>
              <a:rPr lang="en-GB" altLang="en-US" sz="1000" dirty="0">
                <a:solidFill>
                  <a:prstClr val="black"/>
                </a:solidFill>
              </a:rPr>
              <a:t>This document disclaimer is based on a legal form created by </a:t>
            </a:r>
            <a:r>
              <a:rPr lang="en-GB" altLang="en-US" sz="1000" dirty="0">
                <a:solidFill>
                  <a:prstClr val="black"/>
                </a:solidFill>
                <a:hlinkClick r:id="rId3">
                  <a:extLst>
                    <a:ext uri="{A12FA001-AC4F-418D-AE19-62706E023703}">
                      <ahyp:hlinkClr xmlns:ahyp="http://schemas.microsoft.com/office/drawing/2018/hyperlinkcolor" val="tx"/>
                    </a:ext>
                  </a:extLst>
                </a:hlinkClick>
              </a:rPr>
              <a:t>contractology.com</a:t>
            </a:r>
            <a:r>
              <a:rPr lang="en-GB" altLang="en-US" sz="1000" dirty="0">
                <a:solidFill>
                  <a:prstClr val="black"/>
                </a:solidFill>
              </a:rPr>
              <a:t> and distributed by </a:t>
            </a:r>
            <a:r>
              <a:rPr lang="en-GB" altLang="en-US" sz="1000" dirty="0">
                <a:solidFill>
                  <a:prstClr val="black"/>
                </a:solidFill>
                <a:hlinkClick r:id="rId4">
                  <a:extLst>
                    <a:ext uri="{A12FA001-AC4F-418D-AE19-62706E023703}">
                      <ahyp:hlinkClr xmlns:ahyp="http://schemas.microsoft.com/office/drawing/2018/hyperlinkcolor" val="tx"/>
                    </a:ext>
                  </a:extLst>
                </a:hlinkClick>
              </a:rPr>
              <a:t>freenetlaw.com.</a:t>
            </a:r>
            <a:endParaRPr lang="en-US" altLang="en-US" sz="1000" dirty="0">
              <a:solidFill>
                <a:prstClr val="black"/>
              </a:solidFill>
            </a:endParaRPr>
          </a:p>
        </p:txBody>
      </p:sp>
    </p:spTree>
    <p:extLst>
      <p:ext uri="{BB962C8B-B14F-4D97-AF65-F5344CB8AC3E}">
        <p14:creationId xmlns:p14="http://schemas.microsoft.com/office/powerpoint/2010/main" val="2228937834"/>
      </p:ext>
    </p:extLst>
  </p:cSld>
  <p:clrMapOvr>
    <a:masterClrMapping/>
  </p:clrMapOvr>
  <p:transition advTm="7047"/>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790364" y="1430245"/>
            <a:ext cx="10439112" cy="3243262"/>
          </a:xfrm>
        </p:spPr>
        <p:txBody>
          <a:bodyPr>
            <a:noAutofit/>
          </a:bodyPr>
          <a:lstStyle/>
          <a:p>
            <a:pPr>
              <a:spcAft>
                <a:spcPts val="300"/>
              </a:spcAft>
            </a:pPr>
            <a:r>
              <a:rPr lang="en-US" sz="2400" dirty="0"/>
              <a:t>Adult services are not an entitlement</a:t>
            </a:r>
          </a:p>
          <a:p>
            <a:pPr>
              <a:spcAft>
                <a:spcPts val="300"/>
              </a:spcAft>
            </a:pPr>
            <a:r>
              <a:rPr lang="en-US" sz="2400" dirty="0"/>
              <a:t>1,233 individuals  who turned 22 in FY21 were served by the Department of Developmental Services.</a:t>
            </a:r>
          </a:p>
          <a:p>
            <a:pPr>
              <a:spcAft>
                <a:spcPts val="300"/>
              </a:spcAft>
            </a:pPr>
            <a:r>
              <a:rPr lang="en-US" sz="2400" dirty="0"/>
              <a:t>263 of the FY 21 Turning 22 class received Community Based Residential Services (CBRS). Historically, 25–30% of those receiving residential supports have no family involvement.</a:t>
            </a:r>
          </a:p>
          <a:p>
            <a:pPr>
              <a:spcAft>
                <a:spcPts val="300"/>
              </a:spcAft>
            </a:pPr>
            <a:r>
              <a:rPr lang="en-US" sz="2400" dirty="0"/>
              <a:t>Of those receiving CBRS, historically, about 2/3 receive 24/7 supports in a group home or shared living setting. While most of these are currently served in group homes, DDS is interested in changing this over time, shifting the emphasis to shared living – DDS does not fund the bricks and mortar in Shared Living. </a:t>
            </a:r>
          </a:p>
        </p:txBody>
      </p:sp>
      <p:sp>
        <p:nvSpPr>
          <p:cNvPr id="3" name="Title 2"/>
          <p:cNvSpPr>
            <a:spLocks noGrp="1"/>
          </p:cNvSpPr>
          <p:nvPr>
            <p:ph type="title"/>
          </p:nvPr>
        </p:nvSpPr>
        <p:spPr>
          <a:xfrm>
            <a:off x="670560" y="301625"/>
            <a:ext cx="11027954" cy="1139337"/>
          </a:xfrm>
        </p:spPr>
        <p:txBody>
          <a:bodyPr>
            <a:normAutofit fontScale="90000"/>
          </a:bodyPr>
          <a:lstStyle/>
          <a:p>
            <a:pPr>
              <a:defRPr/>
            </a:pPr>
            <a:r>
              <a:rPr lang="en-US" dirty="0"/>
              <a:t>Won’t my family member go into a group home?</a:t>
            </a:r>
          </a:p>
        </p:txBody>
      </p:sp>
      <p:sp>
        <p:nvSpPr>
          <p:cNvPr id="4" name="Footer Placeholder 3"/>
          <p:cNvSpPr>
            <a:spLocks noGrp="1"/>
          </p:cNvSpPr>
          <p:nvPr>
            <p:ph type="ftr" sz="quarter" idx="11"/>
          </p:nvPr>
        </p:nvSpPr>
        <p:spPr/>
        <p:txBody>
          <a:bodyPr/>
          <a:lstStyle/>
          <a:p>
            <a:pPr>
              <a:defRPr/>
            </a:pPr>
            <a:r>
              <a:rPr lang="en-US" dirty="0">
                <a:solidFill>
                  <a:prstClr val="black"/>
                </a:solidFill>
                <a:hlinkClick r:id="rId3"/>
              </a:rPr>
              <a:t>www.autismhousingpathways.org</a:t>
            </a:r>
            <a:r>
              <a:rPr lang="en-US" dirty="0">
                <a:solidFill>
                  <a:prstClr val="black"/>
                </a:solidFill>
              </a:rPr>
              <a:t> </a:t>
            </a:r>
          </a:p>
        </p:txBody>
      </p:sp>
      <p:sp>
        <p:nvSpPr>
          <p:cNvPr id="5" name="Slide Number Placeholder 4"/>
          <p:cNvSpPr>
            <a:spLocks noGrp="1"/>
          </p:cNvSpPr>
          <p:nvPr>
            <p:ph type="sldNum" sz="quarter" idx="12"/>
          </p:nvPr>
        </p:nvSpPr>
        <p:spPr/>
        <p:txBody>
          <a:bodyPr/>
          <a:lstStyle/>
          <a:p>
            <a:pPr>
              <a:defRPr/>
            </a:pPr>
            <a:fld id="{F2372FF1-4E8A-4A6E-8023-2912E73155F3}" type="slidenum">
              <a:rPr lang="en-US" smtClean="0">
                <a:solidFill>
                  <a:prstClr val="black"/>
                </a:solidFill>
              </a:rPr>
              <a:pPr>
                <a:defRPr/>
              </a:pPr>
              <a:t>3</a:t>
            </a:fld>
            <a:endParaRPr lang="en-US" dirty="0">
              <a:solidFill>
                <a:prstClr val="black"/>
              </a:solidFill>
            </a:endParaRPr>
          </a:p>
        </p:txBody>
      </p:sp>
      <p:grpSp>
        <p:nvGrpSpPr>
          <p:cNvPr id="2" name="Group 1"/>
          <p:cNvGrpSpPr/>
          <p:nvPr/>
        </p:nvGrpSpPr>
        <p:grpSpPr>
          <a:xfrm>
            <a:off x="1308524" y="5595112"/>
            <a:ext cx="9402792" cy="653288"/>
            <a:chOff x="1949570" y="5782018"/>
            <a:chExt cx="9402792" cy="653288"/>
          </a:xfrm>
        </p:grpSpPr>
        <p:sp>
          <p:nvSpPr>
            <p:cNvPr id="8" name="Rectangle 10"/>
            <p:cNvSpPr>
              <a:spLocks noChangeArrowheads="1"/>
            </p:cNvSpPr>
            <p:nvPr/>
          </p:nvSpPr>
          <p:spPr bwMode="auto">
            <a:xfrm>
              <a:off x="1949570" y="5782018"/>
              <a:ext cx="9402792" cy="653288"/>
            </a:xfrm>
            <a:prstGeom prst="rect">
              <a:avLst/>
            </a:prstGeom>
            <a:solidFill>
              <a:schemeClr val="accent5">
                <a:lumMod val="60000"/>
                <a:lumOff val="4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eaLnBrk="0" fontAlgn="base" hangingPunct="0">
                <a:spcBef>
                  <a:spcPct val="0"/>
                </a:spcBef>
                <a:spcAft>
                  <a:spcPct val="0"/>
                </a:spcAft>
                <a:buClrTx/>
                <a:buSzTx/>
                <a:buFontTx/>
                <a:buNone/>
              </a:pPr>
              <a:endParaRPr lang="en-US" altLang="en-US" sz="1800">
                <a:solidFill>
                  <a:srgbClr val="000000"/>
                </a:solidFill>
              </a:endParaRPr>
            </a:p>
          </p:txBody>
        </p:sp>
        <p:sp>
          <p:nvSpPr>
            <p:cNvPr id="6" name="TextBox 5"/>
            <p:cNvSpPr txBox="1"/>
            <p:nvPr/>
          </p:nvSpPr>
          <p:spPr>
            <a:xfrm>
              <a:off x="1949570" y="5925234"/>
              <a:ext cx="9402792" cy="369332"/>
            </a:xfrm>
            <a:prstGeom prst="rect">
              <a:avLst/>
            </a:prstGeom>
            <a:noFill/>
          </p:spPr>
          <p:txBody>
            <a:bodyPr wrap="square" rtlCol="0">
              <a:spAutoFit/>
            </a:bodyPr>
            <a:lstStyle/>
            <a:p>
              <a:pPr algn="ctr"/>
              <a:r>
                <a:rPr lang="en-US" dirty="0"/>
                <a:t>Most families will need to face the challenge of finding or creating housing</a:t>
              </a:r>
            </a:p>
          </p:txBody>
        </p:sp>
      </p:grpSp>
    </p:spTree>
    <p:extLst>
      <p:ext uri="{BB962C8B-B14F-4D97-AF65-F5344CB8AC3E}">
        <p14:creationId xmlns:p14="http://schemas.microsoft.com/office/powerpoint/2010/main" val="2724689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44878"/>
            <a:ext cx="12191999" cy="1143000"/>
          </a:xfrm>
        </p:spPr>
        <p:txBody>
          <a:bodyPr>
            <a:noAutofit/>
          </a:bodyPr>
          <a:lstStyle/>
          <a:p>
            <a:pPr algn="ctr">
              <a:defRPr/>
            </a:pPr>
            <a:r>
              <a:rPr lang="en-US" sz="4000" dirty="0"/>
              <a:t>Separation of Housing From Services is Best Practice</a:t>
            </a:r>
          </a:p>
        </p:txBody>
      </p:sp>
      <p:sp>
        <p:nvSpPr>
          <p:cNvPr id="11266" name="Content Placeholder 1"/>
          <p:cNvSpPr>
            <a:spLocks noGrp="1"/>
          </p:cNvSpPr>
          <p:nvPr>
            <p:ph idx="1"/>
          </p:nvPr>
        </p:nvSpPr>
        <p:spPr>
          <a:xfrm>
            <a:off x="829733" y="1387878"/>
            <a:ext cx="10583333" cy="5225244"/>
          </a:xfrm>
        </p:spPr>
        <p:txBody>
          <a:bodyPr>
            <a:normAutofit fontScale="40000" lnSpcReduction="20000"/>
          </a:bodyPr>
          <a:lstStyle/>
          <a:p>
            <a:r>
              <a:rPr lang="en-US" sz="9000" dirty="0"/>
              <a:t>Finding housing is challenging, but can lead to better outcomes</a:t>
            </a:r>
          </a:p>
          <a:p>
            <a:pPr marL="109537" indent="0">
              <a:buNone/>
            </a:pPr>
            <a:endParaRPr lang="en-US" sz="9000" dirty="0"/>
          </a:p>
          <a:p>
            <a:pPr marL="568325" lvl="1" indent="-277813"/>
            <a:r>
              <a:rPr lang="en-US" sz="9000" dirty="0"/>
              <a:t>Individuals can choose with whom they live</a:t>
            </a:r>
          </a:p>
          <a:p>
            <a:pPr marL="568325" indent="-277813"/>
            <a:endParaRPr lang="en-US" sz="9000" dirty="0"/>
          </a:p>
          <a:p>
            <a:pPr marL="568325" lvl="1" indent="-277813"/>
            <a:r>
              <a:rPr lang="en-US" sz="9000" dirty="0"/>
              <a:t>If the service provider is a poor fit, the individual can change providers without moving</a:t>
            </a:r>
          </a:p>
          <a:p>
            <a:pPr marL="568325" indent="-277813"/>
            <a:endParaRPr lang="en-US" sz="9000" dirty="0"/>
          </a:p>
          <a:p>
            <a:pPr marL="568325" lvl="1" indent="-277813"/>
            <a:r>
              <a:rPr lang="en-US" sz="9000" dirty="0"/>
              <a:t>If a live-in caregiver quits, the caregiver leaves, not the person with a disability</a:t>
            </a:r>
          </a:p>
          <a:p>
            <a:endParaRPr lang="en-US" sz="2400" dirty="0"/>
          </a:p>
          <a:p>
            <a:endParaRPr lang="en-US" sz="2400" dirty="0"/>
          </a:p>
          <a:p>
            <a:pPr marL="392113" lvl="1" indent="0">
              <a:buNone/>
            </a:pPr>
            <a:endParaRPr lang="en-US" sz="2400" dirty="0"/>
          </a:p>
          <a:p>
            <a:pPr marL="109537" indent="0">
              <a:buNone/>
            </a:pPr>
            <a:endParaRPr lang="en-US" sz="3200" dirty="0"/>
          </a:p>
        </p:txBody>
      </p:sp>
      <p:sp>
        <p:nvSpPr>
          <p:cNvPr id="4" name="Footer Placeholder 3"/>
          <p:cNvSpPr>
            <a:spLocks noGrp="1"/>
          </p:cNvSpPr>
          <p:nvPr>
            <p:ph type="ftr" sz="quarter" idx="11"/>
          </p:nvPr>
        </p:nvSpPr>
        <p:spPr/>
        <p:txBody>
          <a:bodyPr/>
          <a:lstStyle/>
          <a:p>
            <a:pPr>
              <a:defRPr/>
            </a:pPr>
            <a:r>
              <a:rPr lang="en-US" dirty="0">
                <a:solidFill>
                  <a:prstClr val="black"/>
                </a:solidFill>
                <a:hlinkClick r:id="rId3"/>
              </a:rPr>
              <a:t>www.autismhousingpathways.org</a:t>
            </a:r>
            <a:r>
              <a:rPr lang="en-US" dirty="0">
                <a:solidFill>
                  <a:prstClr val="black"/>
                </a:solidFill>
              </a:rPr>
              <a:t> </a:t>
            </a:r>
          </a:p>
        </p:txBody>
      </p:sp>
      <p:sp>
        <p:nvSpPr>
          <p:cNvPr id="5" name="Slide Number Placeholder 4"/>
          <p:cNvSpPr>
            <a:spLocks noGrp="1"/>
          </p:cNvSpPr>
          <p:nvPr>
            <p:ph type="sldNum" sz="quarter" idx="12"/>
          </p:nvPr>
        </p:nvSpPr>
        <p:spPr/>
        <p:txBody>
          <a:bodyPr/>
          <a:lstStyle/>
          <a:p>
            <a:pPr>
              <a:defRPr/>
            </a:pPr>
            <a:fld id="{F2372FF1-4E8A-4A6E-8023-2912E73155F3}"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632513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8235" y="0"/>
            <a:ext cx="8458200" cy="1165412"/>
          </a:xfrm>
        </p:spPr>
        <p:txBody>
          <a:bodyPr>
            <a:noAutofit/>
          </a:bodyPr>
          <a:lstStyle/>
          <a:p>
            <a:pPr>
              <a:defRPr/>
            </a:pPr>
            <a:r>
              <a:rPr lang="en-US" sz="3400" dirty="0"/>
              <a:t>Don’t Panic! Plan*</a:t>
            </a:r>
          </a:p>
        </p:txBody>
      </p:sp>
      <p:sp>
        <p:nvSpPr>
          <p:cNvPr id="4" name="Footer Placeholder 3"/>
          <p:cNvSpPr>
            <a:spLocks noGrp="1"/>
          </p:cNvSpPr>
          <p:nvPr>
            <p:ph type="ftr" sz="quarter" idx="11"/>
          </p:nvPr>
        </p:nvSpPr>
        <p:spPr/>
        <p:txBody>
          <a:bodyPr/>
          <a:lstStyle/>
          <a:p>
            <a:pPr>
              <a:defRPr/>
            </a:pPr>
            <a:r>
              <a:rPr lang="en-US" dirty="0">
                <a:solidFill>
                  <a:prstClr val="black"/>
                </a:solidFill>
                <a:hlinkClick r:id="rId3"/>
              </a:rPr>
              <a:t>www.autismhousingpathways.org</a:t>
            </a:r>
            <a:r>
              <a:rPr lang="en-US" dirty="0">
                <a:solidFill>
                  <a:prstClr val="black"/>
                </a:solidFill>
              </a:rPr>
              <a:t> </a:t>
            </a:r>
          </a:p>
        </p:txBody>
      </p:sp>
      <p:sp>
        <p:nvSpPr>
          <p:cNvPr id="5" name="Slide Number Placeholder 4"/>
          <p:cNvSpPr>
            <a:spLocks noGrp="1"/>
          </p:cNvSpPr>
          <p:nvPr>
            <p:ph type="sldNum" sz="quarter" idx="12"/>
          </p:nvPr>
        </p:nvSpPr>
        <p:spPr/>
        <p:txBody>
          <a:bodyPr/>
          <a:lstStyle/>
          <a:p>
            <a:pPr>
              <a:defRPr/>
            </a:pPr>
            <a:fld id="{F2372FF1-4E8A-4A6E-8023-2912E73155F3}" type="slidenum">
              <a:rPr lang="en-US" smtClean="0">
                <a:solidFill>
                  <a:prstClr val="black"/>
                </a:solidFill>
              </a:rPr>
              <a:pPr>
                <a:defRPr/>
              </a:pPr>
              <a:t>5</a:t>
            </a:fld>
            <a:endParaRPr lang="en-US" dirty="0">
              <a:solidFill>
                <a:prstClr val="black"/>
              </a:solidFill>
            </a:endParaRPr>
          </a:p>
        </p:txBody>
      </p:sp>
      <p:sp>
        <p:nvSpPr>
          <p:cNvPr id="6" name="TextBox 5"/>
          <p:cNvSpPr txBox="1"/>
          <p:nvPr/>
        </p:nvSpPr>
        <p:spPr>
          <a:xfrm>
            <a:off x="7155543" y="6048573"/>
            <a:ext cx="5036457" cy="307777"/>
          </a:xfrm>
          <a:prstGeom prst="rect">
            <a:avLst/>
          </a:prstGeom>
          <a:noFill/>
        </p:spPr>
        <p:txBody>
          <a:bodyPr wrap="square" rtlCol="0">
            <a:spAutoFit/>
          </a:bodyPr>
          <a:lstStyle/>
          <a:p>
            <a:pPr fontAlgn="base">
              <a:spcBef>
                <a:spcPct val="0"/>
              </a:spcBef>
              <a:spcAft>
                <a:spcPct val="0"/>
              </a:spcAft>
            </a:pPr>
            <a:r>
              <a:rPr lang="en-US" sz="1400" dirty="0">
                <a:solidFill>
                  <a:prstClr val="black"/>
                </a:solidFill>
                <a:latin typeface="Arial" charset="0"/>
                <a:cs typeface="Arial" charset="0"/>
              </a:rPr>
              <a:t>* Nothing here constitutes legal, financial or real estate advice</a:t>
            </a:r>
          </a:p>
        </p:txBody>
      </p:sp>
      <p:sp>
        <p:nvSpPr>
          <p:cNvPr id="10" name="Content Placeholder 1">
            <a:extLst>
              <a:ext uri="{FF2B5EF4-FFF2-40B4-BE49-F238E27FC236}">
                <a16:creationId xmlns:a16="http://schemas.microsoft.com/office/drawing/2014/main" id="{1BF93891-0EF5-4736-B87D-CFFBA3E409BE}"/>
              </a:ext>
            </a:extLst>
          </p:cNvPr>
          <p:cNvSpPr>
            <a:spLocks noGrp="1"/>
          </p:cNvSpPr>
          <p:nvPr>
            <p:ph idx="1"/>
          </p:nvPr>
        </p:nvSpPr>
        <p:spPr>
          <a:xfrm>
            <a:off x="485802" y="1178856"/>
            <a:ext cx="11411712" cy="5321325"/>
          </a:xfrm>
        </p:spPr>
        <p:txBody>
          <a:bodyPr>
            <a:normAutofit fontScale="47500" lnSpcReduction="20000"/>
          </a:bodyPr>
          <a:lstStyle/>
          <a:p>
            <a:pPr>
              <a:spcAft>
                <a:spcPts val="600"/>
              </a:spcAft>
            </a:pPr>
            <a:r>
              <a:rPr lang="en-US" sz="5500" dirty="0"/>
              <a:t>Families need to develop a housing strategy they can implement over time; 5-10 years is not uncommon</a:t>
            </a:r>
          </a:p>
          <a:p>
            <a:pPr lvl="1">
              <a:spcAft>
                <a:spcPts val="600"/>
              </a:spcAft>
            </a:pPr>
            <a:r>
              <a:rPr lang="en-US" sz="5100" dirty="0"/>
              <a:t>Take concrete steps at 18 </a:t>
            </a:r>
          </a:p>
          <a:p>
            <a:pPr lvl="1">
              <a:spcAft>
                <a:spcPts val="600"/>
              </a:spcAft>
            </a:pPr>
            <a:r>
              <a:rPr lang="en-US" sz="5100" dirty="0"/>
              <a:t>Don’t wait until it’s time to move out – when the family starts taking steps is when the 5-10 year clock starts!</a:t>
            </a:r>
          </a:p>
          <a:p>
            <a:pPr>
              <a:spcAft>
                <a:spcPts val="600"/>
              </a:spcAft>
            </a:pPr>
            <a:r>
              <a:rPr lang="en-US" sz="5500" dirty="0"/>
              <a:t>Learn the Housing Equation</a:t>
            </a:r>
          </a:p>
          <a:p>
            <a:pPr lvl="1">
              <a:spcAft>
                <a:spcPts val="600"/>
              </a:spcAft>
            </a:pPr>
            <a:r>
              <a:rPr lang="en-US" sz="5100" dirty="0"/>
              <a:t>Rules govern which government programs can be combined, which can’t, what they can be used for and where</a:t>
            </a:r>
          </a:p>
          <a:p>
            <a:pPr>
              <a:spcAft>
                <a:spcPts val="600"/>
              </a:spcAft>
            </a:pPr>
            <a:r>
              <a:rPr lang="en-US" sz="5500" dirty="0"/>
              <a:t>Develop assets (before 18, if possible!)</a:t>
            </a:r>
          </a:p>
          <a:p>
            <a:pPr lvl="1">
              <a:spcAft>
                <a:spcPts val="600"/>
              </a:spcAft>
            </a:pPr>
            <a:r>
              <a:rPr lang="en-US" sz="5100" dirty="0"/>
              <a:t>Never in the person’s name, although the person can be the beneficiary of an ABLE account or special needs trust</a:t>
            </a:r>
          </a:p>
          <a:p>
            <a:pPr>
              <a:spcAft>
                <a:spcPts val="600"/>
              </a:spcAft>
            </a:pPr>
            <a:r>
              <a:rPr lang="en-US" sz="5500" dirty="0"/>
              <a:t>Develop the person’s daily living skills; this will reduce the need for paid support</a:t>
            </a:r>
          </a:p>
          <a:p>
            <a:pPr>
              <a:spcAft>
                <a:spcPts val="600"/>
              </a:spcAft>
            </a:pPr>
            <a:r>
              <a:rPr lang="en-US" sz="5500" dirty="0"/>
              <a:t>Build a circle of support around the person; Mom and Dad won’t live forever</a:t>
            </a:r>
          </a:p>
          <a:p>
            <a:endParaRPr lang="en-US" sz="2400" dirty="0"/>
          </a:p>
          <a:p>
            <a:pPr marL="392113" lvl="1" indent="0">
              <a:buNone/>
            </a:pPr>
            <a:endParaRPr lang="en-US" sz="2400" dirty="0"/>
          </a:p>
          <a:p>
            <a:pPr marL="109537" indent="0">
              <a:buNone/>
            </a:pPr>
            <a:endParaRPr lang="en-US" sz="3200" dirty="0"/>
          </a:p>
        </p:txBody>
      </p:sp>
    </p:spTree>
    <p:extLst>
      <p:ext uri="{BB962C8B-B14F-4D97-AF65-F5344CB8AC3E}">
        <p14:creationId xmlns:p14="http://schemas.microsoft.com/office/powerpoint/2010/main" val="1697270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ext Box 23"/>
          <p:cNvSpPr txBox="1">
            <a:spLocks noChangeArrowheads="1"/>
          </p:cNvSpPr>
          <p:nvPr/>
        </p:nvSpPr>
        <p:spPr bwMode="auto">
          <a:xfrm>
            <a:off x="1905000" y="4637313"/>
            <a:ext cx="8382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pPr>
            <a:r>
              <a:rPr lang="en-US" altLang="en-US" sz="1800" dirty="0">
                <a:solidFill>
                  <a:srgbClr val="000000"/>
                </a:solidFill>
              </a:rPr>
              <a:t> Don’t forget this doesn’t include spending money, transportation, etc.</a:t>
            </a:r>
          </a:p>
          <a:p>
            <a:pPr fontAlgn="base">
              <a:spcBef>
                <a:spcPct val="50000"/>
              </a:spcBef>
              <a:spcAft>
                <a:spcPct val="0"/>
              </a:spcAft>
            </a:pPr>
            <a:r>
              <a:rPr lang="en-US" altLang="en-US" sz="1800" dirty="0">
                <a:solidFill>
                  <a:srgbClr val="000000"/>
                </a:solidFill>
              </a:rPr>
              <a:t> Supportive services almost always cost more than bricks and mortar expenses</a:t>
            </a:r>
          </a:p>
          <a:p>
            <a:pPr fontAlgn="base">
              <a:spcBef>
                <a:spcPct val="50000"/>
              </a:spcBef>
              <a:spcAft>
                <a:spcPct val="0"/>
              </a:spcAft>
            </a:pPr>
            <a:endParaRPr lang="en-US" altLang="en-US" sz="1800" dirty="0">
              <a:solidFill>
                <a:srgbClr val="000000"/>
              </a:solidFill>
            </a:endParaRPr>
          </a:p>
        </p:txBody>
      </p:sp>
      <p:sp>
        <p:nvSpPr>
          <p:cNvPr id="4099" name="Text Box 11"/>
          <p:cNvSpPr txBox="1">
            <a:spLocks noChangeArrowheads="1"/>
          </p:cNvSpPr>
          <p:nvPr/>
        </p:nvSpPr>
        <p:spPr bwMode="auto">
          <a:xfrm>
            <a:off x="1143000" y="631033"/>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buFontTx/>
              <a:buNone/>
            </a:pPr>
            <a:r>
              <a:rPr lang="en-US" altLang="en-US" sz="3600" dirty="0">
                <a:solidFill>
                  <a:srgbClr val="000000"/>
                </a:solidFill>
              </a:rPr>
              <a:t>The housing equation</a:t>
            </a:r>
          </a:p>
        </p:txBody>
      </p:sp>
      <p:grpSp>
        <p:nvGrpSpPr>
          <p:cNvPr id="4100" name="Group 25"/>
          <p:cNvGrpSpPr>
            <a:grpSpLocks/>
          </p:cNvGrpSpPr>
          <p:nvPr/>
        </p:nvGrpSpPr>
        <p:grpSpPr bwMode="auto">
          <a:xfrm>
            <a:off x="1905000" y="1994807"/>
            <a:ext cx="8686800" cy="1828800"/>
            <a:chOff x="192" y="1584"/>
            <a:chExt cx="5472" cy="1152"/>
          </a:xfrm>
        </p:grpSpPr>
        <p:sp>
          <p:nvSpPr>
            <p:cNvPr id="4101" name="Rectangle 4"/>
            <p:cNvSpPr>
              <a:spLocks noChangeArrowheads="1"/>
            </p:cNvSpPr>
            <p:nvPr/>
          </p:nvSpPr>
          <p:spPr bwMode="auto">
            <a:xfrm>
              <a:off x="192" y="1776"/>
              <a:ext cx="1008" cy="7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4102" name="Text Box 8"/>
            <p:cNvSpPr txBox="1">
              <a:spLocks noChangeArrowheads="1"/>
            </p:cNvSpPr>
            <p:nvPr/>
          </p:nvSpPr>
          <p:spPr bwMode="auto">
            <a:xfrm>
              <a:off x="240" y="1872"/>
              <a:ext cx="912"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FontTx/>
                <a:buNone/>
              </a:pPr>
              <a:r>
                <a:rPr lang="en-US" altLang="en-US" sz="1800">
                  <a:solidFill>
                    <a:srgbClr val="000000"/>
                  </a:solidFill>
                </a:rPr>
                <a:t>Bricks and mortar expenses</a:t>
              </a:r>
            </a:p>
          </p:txBody>
        </p:sp>
        <p:sp>
          <p:nvSpPr>
            <p:cNvPr id="4103" name="Text Box 9"/>
            <p:cNvSpPr txBox="1">
              <a:spLocks noChangeArrowheads="1"/>
            </p:cNvSpPr>
            <p:nvPr/>
          </p:nvSpPr>
          <p:spPr bwMode="auto">
            <a:xfrm>
              <a:off x="1632" y="2016"/>
              <a:ext cx="10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FontTx/>
                <a:buNone/>
              </a:pPr>
              <a:r>
                <a:rPr lang="en-US" altLang="en-US" sz="1800">
                  <a:solidFill>
                    <a:srgbClr val="000000"/>
                  </a:solidFill>
                </a:rPr>
                <a:t>Food </a:t>
              </a:r>
            </a:p>
          </p:txBody>
        </p:sp>
        <p:sp>
          <p:nvSpPr>
            <p:cNvPr id="4104" name="Text Box 10"/>
            <p:cNvSpPr txBox="1">
              <a:spLocks noChangeArrowheads="1"/>
            </p:cNvSpPr>
            <p:nvPr/>
          </p:nvSpPr>
          <p:spPr bwMode="auto">
            <a:xfrm>
              <a:off x="3072" y="1920"/>
              <a:ext cx="100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FontTx/>
                <a:buNone/>
              </a:pPr>
              <a:r>
                <a:rPr lang="en-US" altLang="en-US" sz="1800" dirty="0">
                  <a:solidFill>
                    <a:srgbClr val="000000"/>
                  </a:solidFill>
                </a:rPr>
                <a:t>Supportive services</a:t>
              </a:r>
            </a:p>
          </p:txBody>
        </p:sp>
        <p:sp>
          <p:nvSpPr>
            <p:cNvPr id="4105" name="WordArt 13"/>
            <p:cNvSpPr>
              <a:spLocks noChangeArrowheads="1" noChangeShapeType="1" noTextEdit="1"/>
            </p:cNvSpPr>
            <p:nvPr/>
          </p:nvSpPr>
          <p:spPr bwMode="auto">
            <a:xfrm rot="5400000">
              <a:off x="1296" y="2016"/>
              <a:ext cx="239" cy="240"/>
            </a:xfrm>
            <a:prstGeom prst="rect">
              <a:avLst/>
            </a:prstGeom>
          </p:spPr>
          <p:txBody>
            <a:bodyPr vert="wordArtVert" wrap="none" fromWordArt="1">
              <a:prstTxWarp prst="textPlain">
                <a:avLst>
                  <a:gd name="adj" fmla="val 50000"/>
                </a:avLst>
              </a:prstTxWarp>
            </a:bodyPr>
            <a:lstStyle/>
            <a:p>
              <a:pPr algn="ctr" eaLnBrk="0" hangingPunct="0">
                <a:spcBef>
                  <a:spcPct val="0"/>
                </a:spcBef>
                <a:spcAft>
                  <a:spcPct val="0"/>
                </a:spcAft>
              </a:pPr>
              <a:r>
                <a:rPr lang="en-US" sz="3600" kern="10">
                  <a:ln w="9525">
                    <a:solidFill>
                      <a:srgbClr val="000000"/>
                    </a:solidFill>
                    <a:round/>
                    <a:headEnd/>
                    <a:tailEnd/>
                  </a:ln>
                  <a:solidFill>
                    <a:srgbClr val="000000"/>
                  </a:solidFill>
                  <a:latin typeface="Arial Black" panose="020B0A04020102020204" pitchFamily="34" charset="0"/>
                </a:rPr>
                <a:t>+</a:t>
              </a:r>
            </a:p>
          </p:txBody>
        </p:sp>
        <p:sp>
          <p:nvSpPr>
            <p:cNvPr id="4106" name="WordArt 14"/>
            <p:cNvSpPr>
              <a:spLocks noChangeArrowheads="1" noChangeShapeType="1" noTextEdit="1"/>
            </p:cNvSpPr>
            <p:nvPr/>
          </p:nvSpPr>
          <p:spPr bwMode="auto">
            <a:xfrm rot="5400000">
              <a:off x="2736" y="2016"/>
              <a:ext cx="239" cy="240"/>
            </a:xfrm>
            <a:prstGeom prst="rect">
              <a:avLst/>
            </a:prstGeom>
          </p:spPr>
          <p:txBody>
            <a:bodyPr vert="wordArtVert" wrap="none" fromWordArt="1">
              <a:prstTxWarp prst="textPlain">
                <a:avLst>
                  <a:gd name="adj" fmla="val 50000"/>
                </a:avLst>
              </a:prstTxWarp>
            </a:bodyPr>
            <a:lstStyle/>
            <a:p>
              <a:pPr algn="ctr" eaLnBrk="0" hangingPunct="0">
                <a:spcBef>
                  <a:spcPct val="0"/>
                </a:spcBef>
                <a:spcAft>
                  <a:spcPct val="0"/>
                </a:spcAft>
              </a:pPr>
              <a:r>
                <a:rPr lang="en-US" sz="3600" kern="10">
                  <a:ln w="9525">
                    <a:solidFill>
                      <a:srgbClr val="000000"/>
                    </a:solidFill>
                    <a:round/>
                    <a:headEnd/>
                    <a:tailEnd/>
                  </a:ln>
                  <a:solidFill>
                    <a:srgbClr val="000000"/>
                  </a:solidFill>
                  <a:latin typeface="Arial Black" panose="020B0A04020102020204" pitchFamily="34" charset="0"/>
                </a:rPr>
                <a:t>+</a:t>
              </a:r>
            </a:p>
          </p:txBody>
        </p:sp>
        <p:sp>
          <p:nvSpPr>
            <p:cNvPr id="4107" name="WordArt 18"/>
            <p:cNvSpPr>
              <a:spLocks noChangeArrowheads="1" noChangeShapeType="1" noTextEdit="1"/>
            </p:cNvSpPr>
            <p:nvPr/>
          </p:nvSpPr>
          <p:spPr bwMode="auto">
            <a:xfrm rot="5400000">
              <a:off x="4224" y="2016"/>
              <a:ext cx="239" cy="240"/>
            </a:xfrm>
            <a:prstGeom prst="rect">
              <a:avLst/>
            </a:prstGeom>
          </p:spPr>
          <p:txBody>
            <a:bodyPr vert="wordArtVert" wrap="none" fromWordArt="1">
              <a:prstTxWarp prst="textPlain">
                <a:avLst>
                  <a:gd name="adj" fmla="val 50000"/>
                </a:avLst>
              </a:prstTxWarp>
            </a:bodyPr>
            <a:lstStyle/>
            <a:p>
              <a:pPr algn="ctr" eaLnBrk="0" hangingPunct="0">
                <a:spcBef>
                  <a:spcPct val="0"/>
                </a:spcBef>
                <a:spcAft>
                  <a:spcPct val="0"/>
                </a:spcAft>
              </a:pPr>
              <a:r>
                <a:rPr lang="en-US" sz="3600" kern="10">
                  <a:ln w="9525">
                    <a:solidFill>
                      <a:srgbClr val="000000"/>
                    </a:solidFill>
                    <a:round/>
                    <a:headEnd/>
                    <a:tailEnd/>
                  </a:ln>
                  <a:solidFill>
                    <a:srgbClr val="000000"/>
                  </a:solidFill>
                  <a:latin typeface="Arial Black" panose="020B0A04020102020204" pitchFamily="34" charset="0"/>
                </a:rPr>
                <a:t>=</a:t>
              </a:r>
            </a:p>
          </p:txBody>
        </p:sp>
        <p:pic>
          <p:nvPicPr>
            <p:cNvPr id="4108" name="Picture 20" descr="MC900433839[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2" y="1584"/>
              <a:ext cx="1152"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9" name="Rectangle 21"/>
            <p:cNvSpPr>
              <a:spLocks noChangeArrowheads="1"/>
            </p:cNvSpPr>
            <p:nvPr/>
          </p:nvSpPr>
          <p:spPr bwMode="auto">
            <a:xfrm>
              <a:off x="3072" y="1776"/>
              <a:ext cx="1008" cy="7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4110" name="Rectangle 22"/>
            <p:cNvSpPr>
              <a:spLocks noChangeArrowheads="1"/>
            </p:cNvSpPr>
            <p:nvPr/>
          </p:nvSpPr>
          <p:spPr bwMode="auto">
            <a:xfrm>
              <a:off x="1632" y="1776"/>
              <a:ext cx="1008" cy="7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sp>
        <p:nvSpPr>
          <p:cNvPr id="15" name="Footer Placeholder 3"/>
          <p:cNvSpPr>
            <a:spLocks noGrp="1"/>
          </p:cNvSpPr>
          <p:nvPr>
            <p:ph type="ftr" sz="quarter" idx="11"/>
          </p:nvPr>
        </p:nvSpPr>
        <p:spPr/>
        <p:txBody>
          <a:bodyPr/>
          <a:lstStyle/>
          <a:p>
            <a:pPr>
              <a:defRPr/>
            </a:pPr>
            <a:r>
              <a:rPr lang="en-US" dirty="0">
                <a:solidFill>
                  <a:prstClr val="black"/>
                </a:solidFill>
                <a:hlinkClick r:id="rId4"/>
              </a:rPr>
              <a:t>www.autismhousingpathways.org</a:t>
            </a:r>
            <a:r>
              <a:rPr lang="en-US" dirty="0">
                <a:solidFill>
                  <a:prstClr val="black"/>
                </a:solidFill>
              </a:rPr>
              <a:t> </a:t>
            </a:r>
          </a:p>
        </p:txBody>
      </p:sp>
    </p:spTree>
    <p:extLst>
      <p:ext uri="{BB962C8B-B14F-4D97-AF65-F5344CB8AC3E}">
        <p14:creationId xmlns:p14="http://schemas.microsoft.com/office/powerpoint/2010/main" val="279619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6"/>
          <p:cNvSpPr txBox="1">
            <a:spLocks noChangeArrowheads="1"/>
          </p:cNvSpPr>
          <p:nvPr/>
        </p:nvSpPr>
        <p:spPr bwMode="auto">
          <a:xfrm>
            <a:off x="1828800" y="152400"/>
            <a:ext cx="8839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3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Funding streams</a:t>
            </a:r>
          </a:p>
        </p:txBody>
      </p:sp>
      <p:grpSp>
        <p:nvGrpSpPr>
          <p:cNvPr id="6147" name="Group 13"/>
          <p:cNvGrpSpPr>
            <a:grpSpLocks/>
          </p:cNvGrpSpPr>
          <p:nvPr/>
        </p:nvGrpSpPr>
        <p:grpSpPr bwMode="auto">
          <a:xfrm>
            <a:off x="1828800" y="685800"/>
            <a:ext cx="8686800" cy="1828800"/>
            <a:chOff x="192" y="1584"/>
            <a:chExt cx="5472" cy="1152"/>
          </a:xfrm>
        </p:grpSpPr>
        <p:sp>
          <p:nvSpPr>
            <p:cNvPr id="6151" name="Rectangle 2"/>
            <p:cNvSpPr>
              <a:spLocks noChangeArrowheads="1"/>
            </p:cNvSpPr>
            <p:nvPr/>
          </p:nvSpPr>
          <p:spPr bwMode="auto">
            <a:xfrm>
              <a:off x="192" y="1776"/>
              <a:ext cx="1008" cy="7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152" name="Text Box 3"/>
            <p:cNvSpPr txBox="1">
              <a:spLocks noChangeArrowheads="1"/>
            </p:cNvSpPr>
            <p:nvPr/>
          </p:nvSpPr>
          <p:spPr bwMode="auto">
            <a:xfrm>
              <a:off x="240" y="1872"/>
              <a:ext cx="912"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Bricks and mortar expenses</a:t>
              </a:r>
            </a:p>
          </p:txBody>
        </p:sp>
        <p:sp>
          <p:nvSpPr>
            <p:cNvPr id="6153" name="Text Box 4"/>
            <p:cNvSpPr txBox="1">
              <a:spLocks noChangeArrowheads="1"/>
            </p:cNvSpPr>
            <p:nvPr/>
          </p:nvSpPr>
          <p:spPr bwMode="auto">
            <a:xfrm>
              <a:off x="1632" y="2016"/>
              <a:ext cx="10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Food </a:t>
              </a:r>
            </a:p>
          </p:txBody>
        </p:sp>
        <p:sp>
          <p:nvSpPr>
            <p:cNvPr id="6154" name="Text Box 5"/>
            <p:cNvSpPr txBox="1">
              <a:spLocks noChangeArrowheads="1"/>
            </p:cNvSpPr>
            <p:nvPr/>
          </p:nvSpPr>
          <p:spPr bwMode="auto">
            <a:xfrm>
              <a:off x="3072" y="1920"/>
              <a:ext cx="100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Supportive services</a:t>
              </a:r>
            </a:p>
          </p:txBody>
        </p:sp>
        <p:sp>
          <p:nvSpPr>
            <p:cNvPr id="6155" name="WordArt 7"/>
            <p:cNvSpPr>
              <a:spLocks noChangeArrowheads="1" noChangeShapeType="1" noTextEdit="1"/>
            </p:cNvSpPr>
            <p:nvPr/>
          </p:nvSpPr>
          <p:spPr bwMode="auto">
            <a:xfrm rot="5400000">
              <a:off x="1296" y="2016"/>
              <a:ext cx="239" cy="240"/>
            </a:xfrm>
            <a:prstGeom prst="rect">
              <a:avLst/>
            </a:prstGeom>
          </p:spPr>
          <p:txBody>
            <a:bodyPr vert="wordArtVert" wrap="none" fromWordArt="1">
              <a:prstTxWarp prst="textPlain">
                <a:avLst>
                  <a:gd name="adj" fmla="val 50000"/>
                </a:avLst>
              </a:prstTxWarp>
            </a:bodyPr>
            <a:lstStyle/>
            <a:p>
              <a:pPr marL="0" marR="0" lvl="0" indent="0" algn="ctr" defTabSz="914400" rtl="0" eaLnBrk="0" fontAlgn="auto" latinLnBrk="0" hangingPunct="0">
                <a:lnSpc>
                  <a:spcPct val="100000"/>
                </a:lnSpc>
                <a:spcBef>
                  <a:spcPct val="0"/>
                </a:spcBef>
                <a:spcAft>
                  <a:spcPct val="0"/>
                </a:spcAft>
                <a:buClrTx/>
                <a:buSzTx/>
                <a:buFontTx/>
                <a:buNone/>
                <a:tabLst/>
                <a:defRPr/>
              </a:pPr>
              <a:r>
                <a:rPr kumimoji="0" lang="en-US" sz="3600" b="0" i="0" u="none" strike="noStrike" kern="10" cap="none" spc="0" normalizeH="0" baseline="0" noProof="0" dirty="0">
                  <a:ln w="9525">
                    <a:solidFill>
                      <a:srgbClr val="000000"/>
                    </a:solidFill>
                    <a:round/>
                    <a:headEnd/>
                    <a:tailEnd/>
                  </a:ln>
                  <a:solidFill>
                    <a:srgbClr val="000000"/>
                  </a:solidFill>
                  <a:effectLst/>
                  <a:uLnTx/>
                  <a:uFillTx/>
                  <a:latin typeface="Arial Black" panose="020B0A04020102020204" pitchFamily="34" charset="0"/>
                  <a:ea typeface="+mn-ea"/>
                  <a:cs typeface="+mn-cs"/>
                </a:rPr>
                <a:t>+</a:t>
              </a:r>
            </a:p>
          </p:txBody>
        </p:sp>
        <p:sp>
          <p:nvSpPr>
            <p:cNvPr id="6156" name="WordArt 8"/>
            <p:cNvSpPr>
              <a:spLocks noChangeArrowheads="1" noChangeShapeType="1" noTextEdit="1"/>
            </p:cNvSpPr>
            <p:nvPr/>
          </p:nvSpPr>
          <p:spPr bwMode="auto">
            <a:xfrm rot="5400000">
              <a:off x="2736" y="2016"/>
              <a:ext cx="239" cy="240"/>
            </a:xfrm>
            <a:prstGeom prst="rect">
              <a:avLst/>
            </a:prstGeom>
          </p:spPr>
          <p:txBody>
            <a:bodyPr vert="wordArtVert" wrap="none" fromWordArt="1">
              <a:prstTxWarp prst="textPlain">
                <a:avLst>
                  <a:gd name="adj" fmla="val 50000"/>
                </a:avLst>
              </a:prstTxWarp>
            </a:bodyPr>
            <a:lstStyle/>
            <a:p>
              <a:pPr marL="0" marR="0" lvl="0" indent="0" algn="ctr" defTabSz="914400" rtl="0" eaLnBrk="0" fontAlgn="auto" latinLnBrk="0" hangingPunct="0">
                <a:lnSpc>
                  <a:spcPct val="100000"/>
                </a:lnSpc>
                <a:spcBef>
                  <a:spcPct val="0"/>
                </a:spcBef>
                <a:spcAft>
                  <a:spcPct val="0"/>
                </a:spcAft>
                <a:buClrTx/>
                <a:buSzTx/>
                <a:buFontTx/>
                <a:buNone/>
                <a:tabLst/>
                <a:defRPr/>
              </a:pPr>
              <a:r>
                <a:rPr kumimoji="0" lang="en-US" sz="3600" b="0" i="0" u="none" strike="noStrike" kern="10" cap="none" spc="0" normalizeH="0" baseline="0" noProof="0" dirty="0">
                  <a:ln w="9525">
                    <a:solidFill>
                      <a:srgbClr val="000000"/>
                    </a:solidFill>
                    <a:round/>
                    <a:headEnd/>
                    <a:tailEnd/>
                  </a:ln>
                  <a:solidFill>
                    <a:srgbClr val="000000"/>
                  </a:solidFill>
                  <a:effectLst/>
                  <a:uLnTx/>
                  <a:uFillTx/>
                  <a:latin typeface="Arial Black" panose="020B0A04020102020204" pitchFamily="34" charset="0"/>
                  <a:ea typeface="+mn-ea"/>
                  <a:cs typeface="+mn-cs"/>
                </a:rPr>
                <a:t>+</a:t>
              </a:r>
            </a:p>
          </p:txBody>
        </p:sp>
        <p:sp>
          <p:nvSpPr>
            <p:cNvPr id="6157" name="WordArt 9"/>
            <p:cNvSpPr>
              <a:spLocks noChangeArrowheads="1" noChangeShapeType="1" noTextEdit="1"/>
            </p:cNvSpPr>
            <p:nvPr/>
          </p:nvSpPr>
          <p:spPr bwMode="auto">
            <a:xfrm rot="5400000">
              <a:off x="4224" y="2016"/>
              <a:ext cx="239" cy="240"/>
            </a:xfrm>
            <a:prstGeom prst="rect">
              <a:avLst/>
            </a:prstGeom>
          </p:spPr>
          <p:txBody>
            <a:bodyPr vert="wordArtVert" wrap="none" fromWordArt="1">
              <a:prstTxWarp prst="textPlain">
                <a:avLst>
                  <a:gd name="adj" fmla="val 50000"/>
                </a:avLst>
              </a:prstTxWarp>
            </a:bodyPr>
            <a:lstStyle/>
            <a:p>
              <a:pPr marL="0" marR="0" lvl="0" indent="0" algn="ctr" defTabSz="914400" rtl="0" eaLnBrk="0" fontAlgn="auto" latinLnBrk="0" hangingPunct="0">
                <a:lnSpc>
                  <a:spcPct val="100000"/>
                </a:lnSpc>
                <a:spcBef>
                  <a:spcPct val="0"/>
                </a:spcBef>
                <a:spcAft>
                  <a:spcPct val="0"/>
                </a:spcAft>
                <a:buClrTx/>
                <a:buSzTx/>
                <a:buFontTx/>
                <a:buNone/>
                <a:tabLst/>
                <a:defRPr/>
              </a:pPr>
              <a:r>
                <a:rPr kumimoji="0" lang="en-US" sz="3600" b="0" i="0" u="none" strike="noStrike" kern="10" cap="none" spc="0" normalizeH="0" baseline="0" noProof="0" dirty="0">
                  <a:ln w="9525">
                    <a:solidFill>
                      <a:srgbClr val="000000"/>
                    </a:solidFill>
                    <a:round/>
                    <a:headEnd/>
                    <a:tailEnd/>
                  </a:ln>
                  <a:solidFill>
                    <a:srgbClr val="000000"/>
                  </a:solidFill>
                  <a:effectLst/>
                  <a:uLnTx/>
                  <a:uFillTx/>
                  <a:latin typeface="Arial Black" panose="020B0A04020102020204" pitchFamily="34" charset="0"/>
                  <a:ea typeface="+mn-ea"/>
                  <a:cs typeface="+mn-cs"/>
                </a:rPr>
                <a:t>=</a:t>
              </a:r>
            </a:p>
          </p:txBody>
        </p:sp>
        <p:pic>
          <p:nvPicPr>
            <p:cNvPr id="6158" name="Picture 10" descr="MC900433839[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2" y="1584"/>
              <a:ext cx="1152"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9" name="Rectangle 11"/>
            <p:cNvSpPr>
              <a:spLocks noChangeArrowheads="1"/>
            </p:cNvSpPr>
            <p:nvPr/>
          </p:nvSpPr>
          <p:spPr bwMode="auto">
            <a:xfrm>
              <a:off x="3072" y="1776"/>
              <a:ext cx="1008" cy="7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160" name="Rectangle 12"/>
            <p:cNvSpPr>
              <a:spLocks noChangeArrowheads="1"/>
            </p:cNvSpPr>
            <p:nvPr/>
          </p:nvSpPr>
          <p:spPr bwMode="auto">
            <a:xfrm>
              <a:off x="1632" y="1776"/>
              <a:ext cx="1008" cy="7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pSp>
      <p:sp>
        <p:nvSpPr>
          <p:cNvPr id="6148" name="Text Box 14"/>
          <p:cNvSpPr txBox="1">
            <a:spLocks noChangeArrowheads="1"/>
          </p:cNvSpPr>
          <p:nvPr/>
        </p:nvSpPr>
        <p:spPr bwMode="auto">
          <a:xfrm>
            <a:off x="1828800" y="2362201"/>
            <a:ext cx="1600200" cy="4385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SSI</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SSDI</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Section 8</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Other “affordable housing”</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DDS</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DMH*</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Energy/utility assistance</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Private resources</a:t>
            </a:r>
          </a:p>
        </p:txBody>
      </p:sp>
      <p:sp>
        <p:nvSpPr>
          <p:cNvPr id="6149" name="Text Box 15"/>
          <p:cNvSpPr txBox="1">
            <a:spLocks noChangeArrowheads="1"/>
          </p:cNvSpPr>
          <p:nvPr/>
        </p:nvSpPr>
        <p:spPr bwMode="auto">
          <a:xfrm>
            <a:off x="4114800" y="2362201"/>
            <a:ext cx="16002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SSI</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SSDI</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Food stamps (SNAP or Bay State CAP)</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DDS</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DMH*</a:t>
            </a: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Private resources</a:t>
            </a:r>
          </a:p>
        </p:txBody>
      </p:sp>
      <p:sp>
        <p:nvSpPr>
          <p:cNvPr id="6150" name="Text Box 16"/>
          <p:cNvSpPr txBox="1">
            <a:spLocks noChangeArrowheads="1"/>
          </p:cNvSpPr>
          <p:nvPr/>
        </p:nvSpPr>
        <p:spPr bwMode="auto">
          <a:xfrm>
            <a:off x="6400800" y="2362200"/>
            <a:ext cx="1600200" cy="3000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SSI</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SSDI</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MassHealth (Medicaid)</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DDS</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DMH*</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Private resources</a:t>
            </a:r>
          </a:p>
        </p:txBody>
      </p:sp>
      <p:sp>
        <p:nvSpPr>
          <p:cNvPr id="17"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hlinkClick r:id="rId4"/>
              </a:rPr>
              <a:t>www.autismhousingpathways.org  </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ctangle 1"/>
          <p:cNvSpPr/>
          <p:nvPr/>
        </p:nvSpPr>
        <p:spPr>
          <a:xfrm>
            <a:off x="1828800" y="2362200"/>
            <a:ext cx="6172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p:cNvSpPr/>
          <p:nvPr/>
        </p:nvSpPr>
        <p:spPr>
          <a:xfrm>
            <a:off x="1866900" y="4571999"/>
            <a:ext cx="1085850" cy="7910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p:cNvSpPr/>
          <p:nvPr/>
        </p:nvSpPr>
        <p:spPr>
          <a:xfrm>
            <a:off x="4114800" y="4425156"/>
            <a:ext cx="1085850" cy="7945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p:cNvSpPr/>
          <p:nvPr/>
        </p:nvSpPr>
        <p:spPr>
          <a:xfrm>
            <a:off x="6400800" y="3847305"/>
            <a:ext cx="1085850" cy="7878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5" name="Straight Arrow Connector 4"/>
          <p:cNvCxnSpPr/>
          <p:nvPr/>
        </p:nvCxnSpPr>
        <p:spPr>
          <a:xfrm>
            <a:off x="8001000" y="2743200"/>
            <a:ext cx="952500" cy="9913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486650" y="4025901"/>
            <a:ext cx="1466850" cy="4607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9163050" y="3739704"/>
            <a:ext cx="2343150" cy="2378968"/>
            <a:chOff x="9010650" y="2559050"/>
            <a:chExt cx="2343150" cy="2378968"/>
          </a:xfrm>
        </p:grpSpPr>
        <p:sp>
          <p:nvSpPr>
            <p:cNvPr id="8" name="Rectangle 7"/>
            <p:cNvSpPr/>
            <p:nvPr/>
          </p:nvSpPr>
          <p:spPr>
            <a:xfrm>
              <a:off x="9010650" y="2559050"/>
              <a:ext cx="2343150" cy="2378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9086850" y="2629694"/>
              <a:ext cx="226695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SSI, SSDI, DDS, and DMH can be used for housing, food, and supportive services. Other funding sources can ONLY be used for the column they appear under.</a:t>
              </a:r>
            </a:p>
          </p:txBody>
        </p:sp>
      </p:grpSp>
      <p:cxnSp>
        <p:nvCxnSpPr>
          <p:cNvPr id="16" name="Straight Arrow Connector 15"/>
          <p:cNvCxnSpPr/>
          <p:nvPr/>
        </p:nvCxnSpPr>
        <p:spPr>
          <a:xfrm>
            <a:off x="5200650" y="5169655"/>
            <a:ext cx="3752850" cy="3088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952750" y="5255022"/>
            <a:ext cx="6000750" cy="679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D0E20-21E0-47B9-9C2D-DE851272AA1B}"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33" name="TextBox 32"/>
          <p:cNvSpPr txBox="1"/>
          <p:nvPr/>
        </p:nvSpPr>
        <p:spPr>
          <a:xfrm>
            <a:off x="7606553" y="6248465"/>
            <a:ext cx="2642347" cy="461665"/>
          </a:xfrm>
          <a:prstGeom prst="rect">
            <a:avLst/>
          </a:prstGeom>
          <a:noFill/>
        </p:spPr>
        <p:txBody>
          <a:bodyPr wrap="square" rtlCol="0">
            <a:spAutoFit/>
          </a:bodyPr>
          <a:lstStyle/>
          <a:p>
            <a:pPr marL="57150" marR="0" lvl="0" indent="-5715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*Rarely accessed in practice by people with autism to support housing </a:t>
            </a:r>
          </a:p>
        </p:txBody>
      </p:sp>
    </p:spTree>
    <p:extLst>
      <p:ext uri="{BB962C8B-B14F-4D97-AF65-F5344CB8AC3E}">
        <p14:creationId xmlns:p14="http://schemas.microsoft.com/office/powerpoint/2010/main" val="3194405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35000" y="104102"/>
            <a:ext cx="9652000" cy="898122"/>
          </a:xfrm>
        </p:spPr>
        <p:txBody>
          <a:bodyPr>
            <a:noAutofit/>
          </a:bodyPr>
          <a:lstStyle/>
          <a:p>
            <a:pPr>
              <a:defRPr/>
            </a:pPr>
            <a:r>
              <a:rPr lang="en-US" sz="3200" dirty="0"/>
              <a:t>Key benefits: Cash benefits</a:t>
            </a:r>
          </a:p>
        </p:txBody>
      </p:sp>
      <p:sp>
        <p:nvSpPr>
          <p:cNvPr id="4" name="Footer Placeholder 3"/>
          <p:cNvSpPr>
            <a:spLocks noGrp="1"/>
          </p:cNvSpPr>
          <p:nvPr>
            <p:ph type="ftr" sz="quarter" idx="11"/>
          </p:nvPr>
        </p:nvSpPr>
        <p:spPr/>
        <p:txBody>
          <a:bodyPr/>
          <a:lstStyle/>
          <a:p>
            <a:pPr>
              <a:defRPr/>
            </a:pPr>
            <a:r>
              <a:rPr lang="en-US" dirty="0">
                <a:solidFill>
                  <a:prstClr val="black"/>
                </a:solidFill>
                <a:hlinkClick r:id="rId3"/>
              </a:rPr>
              <a:t>www.autismhousingpathways.org</a:t>
            </a:r>
            <a:r>
              <a:rPr lang="en-US" dirty="0">
                <a:solidFill>
                  <a:prstClr val="black"/>
                </a:solidFill>
              </a:rPr>
              <a:t> </a:t>
            </a:r>
          </a:p>
        </p:txBody>
      </p:sp>
      <p:sp>
        <p:nvSpPr>
          <p:cNvPr id="5" name="Slide Number Placeholder 4"/>
          <p:cNvSpPr>
            <a:spLocks noGrp="1"/>
          </p:cNvSpPr>
          <p:nvPr>
            <p:ph type="sldNum" sz="quarter" idx="12"/>
          </p:nvPr>
        </p:nvSpPr>
        <p:spPr/>
        <p:txBody>
          <a:bodyPr/>
          <a:lstStyle/>
          <a:p>
            <a:pPr>
              <a:defRPr/>
            </a:pPr>
            <a:fld id="{F2372FF1-4E8A-4A6E-8023-2912E73155F3}" type="slidenum">
              <a:rPr lang="en-US" smtClean="0">
                <a:solidFill>
                  <a:prstClr val="black"/>
                </a:solidFill>
              </a:rPr>
              <a:pPr>
                <a:defRPr/>
              </a:pPr>
              <a:t>8</a:t>
            </a:fld>
            <a:endParaRPr lang="en-US" dirty="0">
              <a:solidFill>
                <a:prstClr val="black"/>
              </a:solidFill>
            </a:endParaRPr>
          </a:p>
        </p:txBody>
      </p:sp>
      <p:sp>
        <p:nvSpPr>
          <p:cNvPr id="8" name="Content Placeholder 1">
            <a:extLst>
              <a:ext uri="{FF2B5EF4-FFF2-40B4-BE49-F238E27FC236}">
                <a16:creationId xmlns:a16="http://schemas.microsoft.com/office/drawing/2014/main" id="{BF09B1A2-E739-48FC-9C00-385D777A9137}"/>
              </a:ext>
            </a:extLst>
          </p:cNvPr>
          <p:cNvSpPr>
            <a:spLocks noGrp="1"/>
          </p:cNvSpPr>
          <p:nvPr>
            <p:ph idx="1"/>
          </p:nvPr>
        </p:nvSpPr>
        <p:spPr>
          <a:xfrm>
            <a:off x="635000" y="922111"/>
            <a:ext cx="11099800" cy="5799364"/>
          </a:xfrm>
        </p:spPr>
        <p:txBody>
          <a:bodyPr>
            <a:normAutofit/>
          </a:bodyPr>
          <a:lstStyle/>
          <a:p>
            <a:r>
              <a:rPr lang="en-US" sz="2400" dirty="0"/>
              <a:t>Cash benefits can be used for housing, food, or services</a:t>
            </a:r>
          </a:p>
          <a:p>
            <a:r>
              <a:rPr lang="en-US" sz="2400" dirty="0"/>
              <a:t>SSI</a:t>
            </a:r>
          </a:p>
          <a:p>
            <a:pPr lvl="1"/>
            <a:r>
              <a:rPr lang="en-US" sz="2000" dirty="0"/>
              <a:t>$648-$1,295/month in 2022, depending on living situation; income above $85/month can reduce the benefit</a:t>
            </a:r>
          </a:p>
          <a:p>
            <a:pPr lvl="1"/>
            <a:r>
              <a:rPr lang="en-US" sz="2000" dirty="0"/>
              <a:t>Makes you eligible for MassHealth (Medicaid) – this pays for long term services and supports</a:t>
            </a:r>
          </a:p>
          <a:p>
            <a:pPr lvl="1"/>
            <a:r>
              <a:rPr lang="en-US" sz="2000" dirty="0"/>
              <a:t>Income and asset limits; assistance from family can reduce benefits</a:t>
            </a:r>
          </a:p>
          <a:p>
            <a:r>
              <a:rPr lang="en-US" sz="2400" dirty="0"/>
              <a:t>SSDI</a:t>
            </a:r>
          </a:p>
          <a:p>
            <a:pPr lvl="1"/>
            <a:r>
              <a:rPr lang="en-US" sz="2000" dirty="0"/>
              <a:t>Based on the parent’s work history or the individual’s work history</a:t>
            </a:r>
          </a:p>
          <a:p>
            <a:pPr lvl="1"/>
            <a:r>
              <a:rPr lang="en-US" sz="2000" dirty="0"/>
              <a:t>If based on parent’s history, kicks in when parent retires, becomes disabled, or dies</a:t>
            </a:r>
          </a:p>
          <a:p>
            <a:pPr lvl="1"/>
            <a:r>
              <a:rPr lang="en-US" sz="2000" dirty="0"/>
              <a:t>Usually pays more than SSI, depending upon work history</a:t>
            </a:r>
          </a:p>
          <a:p>
            <a:pPr lvl="1"/>
            <a:r>
              <a:rPr lang="en-US" sz="2000" dirty="0"/>
              <a:t>Makes you eligible for Medicare – this CANNOT be used for long term services and supports – try not to retire until your family member is already receiving MassHealth as an adult</a:t>
            </a:r>
          </a:p>
          <a:p>
            <a:pPr lvl="1"/>
            <a:r>
              <a:rPr lang="en-US" sz="2000" dirty="0"/>
              <a:t>Fewer income and asset limits, but there are limits on what the recipient can earn </a:t>
            </a:r>
          </a:p>
          <a:p>
            <a:r>
              <a:rPr lang="en-US" sz="2400" dirty="0"/>
              <a:t>EAEDC</a:t>
            </a:r>
          </a:p>
          <a:p>
            <a:pPr lvl="1"/>
            <a:r>
              <a:rPr lang="en-US" sz="2000" dirty="0"/>
              <a:t>Massachusetts cash benefit for lawfully present non-citizens who don’t qualify for SSI or SSDI</a:t>
            </a:r>
          </a:p>
          <a:p>
            <a:pPr>
              <a:spcAft>
                <a:spcPts val="600"/>
              </a:spcAft>
            </a:pPr>
            <a:endParaRPr lang="en-US" sz="2400" dirty="0"/>
          </a:p>
        </p:txBody>
      </p:sp>
    </p:spTree>
    <p:extLst>
      <p:ext uri="{BB962C8B-B14F-4D97-AF65-F5344CB8AC3E}">
        <p14:creationId xmlns:p14="http://schemas.microsoft.com/office/powerpoint/2010/main" val="3608331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7079"/>
            <a:ext cx="8382000" cy="898122"/>
          </a:xfrm>
        </p:spPr>
        <p:txBody>
          <a:bodyPr>
            <a:noAutofit/>
          </a:bodyPr>
          <a:lstStyle/>
          <a:p>
            <a:pPr>
              <a:defRPr/>
            </a:pPr>
            <a:r>
              <a:rPr lang="en-US" sz="3200" dirty="0"/>
              <a:t>Key benefits: MassHealth </a:t>
            </a:r>
          </a:p>
        </p:txBody>
      </p:sp>
      <p:sp>
        <p:nvSpPr>
          <p:cNvPr id="4" name="Footer Placeholder 3"/>
          <p:cNvSpPr>
            <a:spLocks noGrp="1"/>
          </p:cNvSpPr>
          <p:nvPr>
            <p:ph type="ftr" sz="quarter" idx="11"/>
          </p:nvPr>
        </p:nvSpPr>
        <p:spPr/>
        <p:txBody>
          <a:bodyPr/>
          <a:lstStyle/>
          <a:p>
            <a:pPr>
              <a:defRPr/>
            </a:pPr>
            <a:r>
              <a:rPr lang="en-US" dirty="0">
                <a:solidFill>
                  <a:prstClr val="black"/>
                </a:solidFill>
                <a:hlinkClick r:id="rId3"/>
              </a:rPr>
              <a:t>www.autismhousingpathways.org</a:t>
            </a:r>
            <a:r>
              <a:rPr lang="en-US" dirty="0">
                <a:solidFill>
                  <a:prstClr val="black"/>
                </a:solidFill>
              </a:rPr>
              <a:t> </a:t>
            </a:r>
          </a:p>
        </p:txBody>
      </p:sp>
      <p:sp>
        <p:nvSpPr>
          <p:cNvPr id="5" name="Slide Number Placeholder 4"/>
          <p:cNvSpPr>
            <a:spLocks noGrp="1"/>
          </p:cNvSpPr>
          <p:nvPr>
            <p:ph type="sldNum" sz="quarter" idx="12"/>
          </p:nvPr>
        </p:nvSpPr>
        <p:spPr/>
        <p:txBody>
          <a:bodyPr/>
          <a:lstStyle/>
          <a:p>
            <a:pPr>
              <a:defRPr/>
            </a:pPr>
            <a:fld id="{F2372FF1-4E8A-4A6E-8023-2912E73155F3}" type="slidenum">
              <a:rPr lang="en-US" smtClean="0">
                <a:solidFill>
                  <a:prstClr val="black"/>
                </a:solidFill>
              </a:rPr>
              <a:pPr>
                <a:defRPr/>
              </a:pPr>
              <a:t>9</a:t>
            </a:fld>
            <a:endParaRPr lang="en-US" dirty="0">
              <a:solidFill>
                <a:prstClr val="black"/>
              </a:solidFill>
            </a:endParaRPr>
          </a:p>
        </p:txBody>
      </p:sp>
      <p:sp>
        <p:nvSpPr>
          <p:cNvPr id="9" name="Content Placeholder 1">
            <a:extLst>
              <a:ext uri="{FF2B5EF4-FFF2-40B4-BE49-F238E27FC236}">
                <a16:creationId xmlns:a16="http://schemas.microsoft.com/office/drawing/2014/main" id="{F4BADD3E-0CE4-40AF-ADDC-7BFCBCC2F8F8}"/>
              </a:ext>
            </a:extLst>
          </p:cNvPr>
          <p:cNvSpPr>
            <a:spLocks noGrp="1"/>
          </p:cNvSpPr>
          <p:nvPr>
            <p:ph idx="1"/>
          </p:nvPr>
        </p:nvSpPr>
        <p:spPr>
          <a:xfrm>
            <a:off x="228600" y="844284"/>
            <a:ext cx="11734800" cy="5799364"/>
          </a:xfrm>
        </p:spPr>
        <p:txBody>
          <a:bodyPr>
            <a:normAutofit/>
          </a:bodyPr>
          <a:lstStyle/>
          <a:p>
            <a:r>
              <a:rPr lang="en-US" sz="3200" dirty="0" err="1"/>
              <a:t>MassHealth</a:t>
            </a:r>
            <a:r>
              <a:rPr lang="en-US" sz="3200" dirty="0"/>
              <a:t> must be used for services</a:t>
            </a:r>
          </a:p>
          <a:p>
            <a:r>
              <a:rPr lang="en-US" sz="3200" dirty="0"/>
              <a:t>“State Plan Services” – currently an entitlement</a:t>
            </a:r>
          </a:p>
          <a:p>
            <a:pPr lvl="1"/>
            <a:r>
              <a:rPr lang="en-US" sz="2800" dirty="0"/>
              <a:t>Adult Family Care / Adult Foster Care (@$27 or $53/day)</a:t>
            </a:r>
          </a:p>
          <a:p>
            <a:pPr lvl="2"/>
            <a:r>
              <a:rPr lang="en-US" dirty="0"/>
              <a:t>Must need at least prompting with at least one Activity of Daily Living (ADL) for Level 1</a:t>
            </a:r>
          </a:p>
          <a:p>
            <a:pPr lvl="2"/>
            <a:r>
              <a:rPr lang="en-US" dirty="0"/>
              <a:t>Must need physical assistance for 3 ADLs (2 if a maladaptive behavior present) for Level 2</a:t>
            </a:r>
          </a:p>
          <a:p>
            <a:pPr lvl="2"/>
            <a:r>
              <a:rPr lang="en-US" dirty="0"/>
              <a:t>Provider must live in same legal unit, cannot be a guardian</a:t>
            </a:r>
          </a:p>
          <a:p>
            <a:pPr lvl="2"/>
            <a:r>
              <a:rPr lang="en-US" dirty="0"/>
              <a:t>Cannot practically be combined with food stamps</a:t>
            </a:r>
          </a:p>
          <a:p>
            <a:pPr lvl="1"/>
            <a:r>
              <a:rPr lang="en-US" sz="2800" dirty="0"/>
              <a:t>Personal Care Attendant (PCA) (allocated a budget for a certain number of hours per week) ($16.10/</a:t>
            </a:r>
            <a:r>
              <a:rPr lang="en-US" sz="2800" dirty="0" err="1"/>
              <a:t>hr</a:t>
            </a:r>
            <a:r>
              <a:rPr lang="en-US" sz="2800" dirty="0"/>
              <a:t>)</a:t>
            </a:r>
          </a:p>
          <a:p>
            <a:pPr lvl="2"/>
            <a:r>
              <a:rPr lang="en-US" dirty="0"/>
              <a:t>Must need physical assistance for 2 ADLs</a:t>
            </a:r>
          </a:p>
          <a:p>
            <a:pPr lvl="2"/>
            <a:r>
              <a:rPr lang="en-US" dirty="0"/>
              <a:t>Provider cannot be a guardian</a:t>
            </a:r>
          </a:p>
          <a:p>
            <a:pPr lvl="1"/>
            <a:r>
              <a:rPr lang="en-US" sz="2800" dirty="0"/>
              <a:t>Group Adult Foster Care (@$1,275/mo as of 8/1/2022)</a:t>
            </a:r>
          </a:p>
          <a:p>
            <a:pPr lvl="2"/>
            <a:r>
              <a:rPr lang="en-US" dirty="0"/>
              <a:t>Must need at least prompting for at least one ADL; generally covers 1-2 hours/day of drop-in services</a:t>
            </a:r>
          </a:p>
          <a:p>
            <a:pPr lvl="2"/>
            <a:r>
              <a:rPr lang="en-US" dirty="0"/>
              <a:t>Can only be used in assisted living or subsidized housing served by a GAFC provider</a:t>
            </a:r>
          </a:p>
        </p:txBody>
      </p:sp>
    </p:spTree>
    <p:extLst>
      <p:ext uri="{BB962C8B-B14F-4D97-AF65-F5344CB8AC3E}">
        <p14:creationId xmlns:p14="http://schemas.microsoft.com/office/powerpoint/2010/main" val="3568566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7660</TotalTime>
  <Words>8958</Words>
  <Application>Microsoft Office PowerPoint</Application>
  <PresentationFormat>Widescreen</PresentationFormat>
  <Paragraphs>470</Paragraphs>
  <Slides>26</Slides>
  <Notes>22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26</vt:i4>
      </vt:variant>
    </vt:vector>
  </HeadingPairs>
  <TitlesOfParts>
    <vt:vector size="35" baseType="lpstr">
      <vt:lpstr>Arial</vt:lpstr>
      <vt:lpstr>Arial Black</vt:lpstr>
      <vt:lpstr>Calibri</vt:lpstr>
      <vt:lpstr>Calibri Light</vt:lpstr>
      <vt:lpstr>Verdana</vt:lpstr>
      <vt:lpstr>Wingdings</vt:lpstr>
      <vt:lpstr>Office Theme</vt:lpstr>
      <vt:lpstr>1_Office Theme</vt:lpstr>
      <vt:lpstr>2_Office Theme</vt:lpstr>
      <vt:lpstr>Thinking about housing</vt:lpstr>
      <vt:lpstr>Isn’t there a happy ending?</vt:lpstr>
      <vt:lpstr>Won’t my family member go into a group home?</vt:lpstr>
      <vt:lpstr>Separation of Housing From Services is Best Practice</vt:lpstr>
      <vt:lpstr>Don’t Panic! Plan*</vt:lpstr>
      <vt:lpstr>PowerPoint Presentation</vt:lpstr>
      <vt:lpstr>PowerPoint Presentation</vt:lpstr>
      <vt:lpstr>Key benefits: Cash benefits</vt:lpstr>
      <vt:lpstr>Key benefits: MassHealth </vt:lpstr>
      <vt:lpstr>Key benefits: Section 8</vt:lpstr>
      <vt:lpstr>Other affordable housing options</vt:lpstr>
      <vt:lpstr>Finding and applying for housing</vt:lpstr>
      <vt:lpstr>PowerPoint Presentation</vt:lpstr>
      <vt:lpstr>What if I do get group home funding?</vt:lpstr>
      <vt:lpstr>What if I do get group home funding, cont’d?</vt:lpstr>
      <vt:lpstr>Developing a housing strategy: housing’s effect on benefits</vt:lpstr>
      <vt:lpstr>Developing a housing strategy: possible ways to acquire property*</vt:lpstr>
      <vt:lpstr>Some possible housing strategies (1)</vt:lpstr>
      <vt:lpstr>Some possible housing strategies (2)</vt:lpstr>
      <vt:lpstr>Some possible housing strategies (3)*</vt:lpstr>
      <vt:lpstr>Some possible housing strategies (4)</vt:lpstr>
      <vt:lpstr>How do I develop assets?*</vt:lpstr>
      <vt:lpstr>Skills: the horse that pulls the housing cart</vt:lpstr>
      <vt:lpstr>Housing strategies should reflect a vision</vt:lpstr>
      <vt:lpstr>Where do I go from here?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Thinking about housing for your adult child</dc:title>
  <dc:creator>Catherine Boyle</dc:creator>
  <cp:lastModifiedBy>Catherine Boyle</cp:lastModifiedBy>
  <cp:revision>104</cp:revision>
  <dcterms:created xsi:type="dcterms:W3CDTF">2015-09-24T20:34:44Z</dcterms:created>
  <dcterms:modified xsi:type="dcterms:W3CDTF">2022-05-17T17:51:05Z</dcterms:modified>
</cp:coreProperties>
</file>